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4"/>
  </p:notesMasterIdLst>
  <p:sldIdLst>
    <p:sldId id="257" r:id="rId2"/>
    <p:sldId id="320" r:id="rId3"/>
    <p:sldId id="321" r:id="rId4"/>
    <p:sldId id="326" r:id="rId5"/>
    <p:sldId id="327" r:id="rId6"/>
    <p:sldId id="313" r:id="rId7"/>
    <p:sldId id="317" r:id="rId8"/>
    <p:sldId id="329" r:id="rId9"/>
    <p:sldId id="330" r:id="rId10"/>
    <p:sldId id="331" r:id="rId11"/>
    <p:sldId id="333" r:id="rId12"/>
    <p:sldId id="2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D30DD"/>
    <a:srgbClr val="27E0E9"/>
    <a:srgbClr val="11C1FF"/>
    <a:srgbClr val="F11BAA"/>
    <a:srgbClr val="BCF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80" autoAdjust="0"/>
  </p:normalViewPr>
  <p:slideViewPr>
    <p:cSldViewPr>
      <p:cViewPr varScale="1">
        <p:scale>
          <a:sx n="65" d="100"/>
          <a:sy n="65" d="100"/>
        </p:scale>
        <p:origin x="724" y="3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65303-A682-4BD2-B93D-B6DB7F2BC802}" type="datetimeFigureOut">
              <a:rPr lang="en-US" smtClean="0"/>
              <a:t>8/22/2021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28319-1D47-4DB5-A083-897E335DAC7C}" type="slidenum">
              <a:rPr lang="en-US" smtClean="0"/>
              <a:t>‹#›</a:t>
            </a:fld>
            <a:endParaRPr lang="en-US"/>
          </a:p>
        </p:txBody>
      </p:sp>
    </p:spTree>
    <p:extLst>
      <p:ext uri="{BB962C8B-B14F-4D97-AF65-F5344CB8AC3E}">
        <p14:creationId xmlns:p14="http://schemas.microsoft.com/office/powerpoint/2010/main" val="419321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07371-8868-4589-AC6F-FE52F7107922}" type="slidenum">
              <a:rPr lang="en-US" smtClean="0"/>
              <a:t>1</a:t>
            </a:fld>
            <a:endParaRPr lang="en-US"/>
          </a:p>
        </p:txBody>
      </p:sp>
    </p:spTree>
    <p:extLst>
      <p:ext uri="{BB962C8B-B14F-4D97-AF65-F5344CB8AC3E}">
        <p14:creationId xmlns:p14="http://schemas.microsoft.com/office/powerpoint/2010/main" val="286336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03B6E6-C6E9-40D9-BFB7-0124447475D5}"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970038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696325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00064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09194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34195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272069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03B6E6-C6E9-40D9-BFB7-0124447475D5}"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165850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03B6E6-C6E9-40D9-BFB7-0124447475D5}"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79295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03B6E6-C6E9-40D9-BFB7-0124447475D5}"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856747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57008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03B6E6-C6E9-40D9-BFB7-0124447475D5}" type="datetimeFigureOut">
              <a:rPr lang="en-US" smtClean="0"/>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2629581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03B6E6-C6E9-40D9-BFB7-0124447475D5}" type="datetimeFigureOut">
              <a:rPr lang="en-US" smtClean="0"/>
              <a:t>8/22/2021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81514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103B6E6-C6E9-40D9-BFB7-0124447475D5}" type="datetimeFigureOut">
              <a:rPr lang="en-US" smtClean="0"/>
              <a:t>8/22/2021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034804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B6E6-C6E9-40D9-BFB7-0124447475D5}" type="datetimeFigureOut">
              <a:rPr lang="en-US" smtClean="0"/>
              <a:t>8/22/2021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724317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993911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2936043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103B6E6-C6E9-40D9-BFB7-0124447475D5}" type="datetimeFigureOut">
              <a:rPr lang="en-US" smtClean="0"/>
              <a:t>8/22/2021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C5C3C07-856A-4BE8-83AF-F12F03AE5FF0}" type="slidenum">
              <a:rPr lang="en-US" smtClean="0"/>
              <a:t>‹#›</a:t>
            </a:fld>
            <a:endParaRPr lang="en-US"/>
          </a:p>
        </p:txBody>
      </p:sp>
    </p:spTree>
    <p:extLst>
      <p:ext uri="{BB962C8B-B14F-4D97-AF65-F5344CB8AC3E}">
        <p14:creationId xmlns:p14="http://schemas.microsoft.com/office/powerpoint/2010/main" val="284803800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E234EE2-70DA-45BC-A966-B12FC588A5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36" y="0"/>
            <a:ext cx="12282152" cy="6858000"/>
          </a:xfrm>
          <a:prstGeom prst="rect">
            <a:avLst/>
          </a:prstGeom>
        </p:spPr>
      </p:pic>
      <p:sp>
        <p:nvSpPr>
          <p:cNvPr id="19" name="TextBox 18">
            <a:extLst>
              <a:ext uri="{FF2B5EF4-FFF2-40B4-BE49-F238E27FC236}">
                <a16:creationId xmlns:a16="http://schemas.microsoft.com/office/drawing/2014/main" id="{15E248A5-3B63-4CC4-BB21-1F3086144C83}"/>
              </a:ext>
            </a:extLst>
          </p:cNvPr>
          <p:cNvSpPr txBox="1"/>
          <p:nvPr/>
        </p:nvSpPr>
        <p:spPr>
          <a:xfrm>
            <a:off x="1728055" y="1482748"/>
            <a:ext cx="8792028" cy="2031325"/>
          </a:xfrm>
          <a:prstGeom prst="rect">
            <a:avLst/>
          </a:prstGeom>
          <a:noFill/>
        </p:spPr>
        <p:txBody>
          <a:bodyPr wrap="square" rtlCol="0">
            <a:spAutoFit/>
          </a:bodyPr>
          <a:lstStyle/>
          <a:p>
            <a:pPr algn="ctr"/>
            <a:r>
              <a:rPr lang="en-US" sz="3600" dirty="0" err="1">
                <a:ln w="10160">
                  <a:solidFill>
                    <a:schemeClr val="accent5"/>
                  </a:solidFill>
                  <a:prstDash val="solid"/>
                </a:ln>
                <a:solidFill>
                  <a:srgbClr val="00B05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Bài</a:t>
            </a:r>
            <a:r>
              <a:rPr lang="en-US" sz="3600" dirty="0">
                <a:ln w="10160">
                  <a:solidFill>
                    <a:schemeClr val="accent5"/>
                  </a:solidFill>
                  <a:prstDash val="solid"/>
                </a:ln>
                <a:solidFill>
                  <a:srgbClr val="00B05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 23 </a:t>
            </a:r>
          </a:p>
          <a:p>
            <a:pPr algn="ctr"/>
            <a:endParaRPr lang="en-US" sz="3600" dirty="0">
              <a:ln w="10160">
                <a:solidFill>
                  <a:schemeClr val="accent5"/>
                </a:solidFill>
                <a:prstDash val="solid"/>
              </a:ln>
              <a:solidFill>
                <a:srgbClr val="00B05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a:p>
            <a:pPr algn="ctr"/>
            <a:r>
              <a:rPr lang="en-US" sz="5400" dirty="0">
                <a:ln w="10160">
                  <a:solidFill>
                    <a:schemeClr val="accent5"/>
                  </a:solidFill>
                  <a:prstDash val="solid"/>
                </a:ln>
                <a:solidFill>
                  <a:srgbClr val="00B05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Con </a:t>
            </a:r>
            <a:r>
              <a:rPr lang="en-US" sz="5400" dirty="0" err="1">
                <a:ln w="10160">
                  <a:solidFill>
                    <a:schemeClr val="accent5"/>
                  </a:solidFill>
                  <a:prstDash val="solid"/>
                </a:ln>
                <a:solidFill>
                  <a:srgbClr val="00B05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người</a:t>
            </a:r>
            <a:r>
              <a:rPr lang="en-US" sz="5400" dirty="0">
                <a:ln w="10160">
                  <a:solidFill>
                    <a:schemeClr val="accent5"/>
                  </a:solidFill>
                  <a:prstDash val="solid"/>
                </a:ln>
                <a:solidFill>
                  <a:srgbClr val="00B05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 </a:t>
            </a:r>
            <a:r>
              <a:rPr lang="en-US" sz="5400" dirty="0" err="1">
                <a:ln w="10160">
                  <a:solidFill>
                    <a:schemeClr val="accent5"/>
                  </a:solidFill>
                  <a:prstDash val="solid"/>
                </a:ln>
                <a:solidFill>
                  <a:srgbClr val="00B05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và</a:t>
            </a:r>
            <a:r>
              <a:rPr lang="en-US" sz="5400" dirty="0">
                <a:ln w="10160">
                  <a:solidFill>
                    <a:schemeClr val="accent5"/>
                  </a:solidFill>
                  <a:prstDash val="solid"/>
                </a:ln>
                <a:solidFill>
                  <a:srgbClr val="00B05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 </a:t>
            </a:r>
            <a:r>
              <a:rPr lang="en-US" sz="5400" dirty="0" err="1">
                <a:ln w="10160">
                  <a:solidFill>
                    <a:schemeClr val="accent5"/>
                  </a:solidFill>
                  <a:prstDash val="solid"/>
                </a:ln>
                <a:solidFill>
                  <a:srgbClr val="00B05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thiên</a:t>
            </a:r>
            <a:r>
              <a:rPr lang="en-US" sz="5400" dirty="0">
                <a:ln w="10160">
                  <a:solidFill>
                    <a:schemeClr val="accent5"/>
                  </a:solidFill>
                  <a:prstDash val="solid"/>
                </a:ln>
                <a:solidFill>
                  <a:srgbClr val="00B05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 </a:t>
            </a:r>
            <a:r>
              <a:rPr lang="en-US" sz="5400" dirty="0" err="1">
                <a:ln w="10160">
                  <a:solidFill>
                    <a:schemeClr val="accent5"/>
                  </a:solidFill>
                  <a:prstDash val="solid"/>
                </a:ln>
                <a:solidFill>
                  <a:srgbClr val="00B05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nhiên</a:t>
            </a:r>
            <a:endParaRPr lang="en-US" sz="5400" dirty="0">
              <a:ln w="10160">
                <a:solidFill>
                  <a:schemeClr val="accent5"/>
                </a:solidFill>
                <a:prstDash val="solid"/>
              </a:ln>
              <a:solidFill>
                <a:srgbClr val="00B05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id="{FA8B5A7B-FA0B-4BFA-9DC5-981A20C1DF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4317" y="4552616"/>
            <a:ext cx="2616694" cy="2607298"/>
          </a:xfrm>
          <a:prstGeom prst="ellipse">
            <a:avLst/>
          </a:prstGeom>
          <a:ln>
            <a:noFill/>
          </a:ln>
          <a:effectLst>
            <a:softEdge rad="112500"/>
          </a:effectLst>
        </p:spPr>
      </p:pic>
      <p:pic>
        <p:nvPicPr>
          <p:cNvPr id="22" name="Picture 21">
            <a:extLst>
              <a:ext uri="{FF2B5EF4-FFF2-40B4-BE49-F238E27FC236}">
                <a16:creationId xmlns:a16="http://schemas.microsoft.com/office/drawing/2014/main" id="{1908B720-1DC3-4C7B-99BF-DE5D3992F8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6917" y="2724798"/>
            <a:ext cx="3119170" cy="3070829"/>
          </a:xfrm>
          <a:prstGeom prst="ellipse">
            <a:avLst/>
          </a:prstGeom>
          <a:ln>
            <a:noFill/>
          </a:ln>
          <a:effectLst>
            <a:softEdge rad="112500"/>
          </a:effectLst>
        </p:spPr>
      </p:pic>
    </p:spTree>
    <p:extLst>
      <p:ext uri="{BB962C8B-B14F-4D97-AF65-F5344CB8AC3E}">
        <p14:creationId xmlns:p14="http://schemas.microsoft.com/office/powerpoint/2010/main" val="16953761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838200" y="380999"/>
            <a:ext cx="9982200" cy="800219"/>
          </a:xfrm>
          <a:prstGeom prst="rect">
            <a:avLst/>
          </a:prstGeom>
        </p:spPr>
        <p:txBody>
          <a:bodyPr wrap="square">
            <a:spAutoFit/>
          </a:bodyPr>
          <a:lstStyle/>
          <a:p>
            <a:r>
              <a:rPr lang="en-US" sz="2300" i="1" dirty="0">
                <a:solidFill>
                  <a:srgbClr val="FF0000"/>
                </a:solidFill>
                <a:latin typeface="Cambria" panose="02040503050406030204" pitchFamily="18" charset="0"/>
                <a:ea typeface="Cambria" panose="02040503050406030204" pitchFamily="18" charset="0"/>
              </a:rPr>
              <a:t>Quan </a:t>
            </a:r>
            <a:r>
              <a:rPr lang="en-US" sz="2300" i="1" dirty="0" err="1">
                <a:solidFill>
                  <a:srgbClr val="FF0000"/>
                </a:solidFill>
                <a:latin typeface="Cambria" panose="02040503050406030204" pitchFamily="18" charset="0"/>
                <a:ea typeface="Cambria" panose="02040503050406030204" pitchFamily="18" charset="0"/>
              </a:rPr>
              <a:t>sát</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hình</a:t>
            </a:r>
            <a:r>
              <a:rPr lang="en-US" sz="2300" i="1" dirty="0">
                <a:solidFill>
                  <a:srgbClr val="FF0000"/>
                </a:solidFill>
                <a:latin typeface="Cambria" panose="02040503050406030204" pitchFamily="18" charset="0"/>
                <a:ea typeface="Cambria" panose="02040503050406030204" pitchFamily="18" charset="0"/>
              </a:rPr>
              <a:t> 23.6, </a:t>
            </a:r>
            <a:r>
              <a:rPr lang="en-US" sz="2300" i="1" dirty="0" err="1">
                <a:solidFill>
                  <a:srgbClr val="FF0000"/>
                </a:solidFill>
                <a:latin typeface="Cambria" panose="02040503050406030204" pitchFamily="18" charset="0"/>
                <a:ea typeface="Cambria" panose="02040503050406030204" pitchFamily="18" charset="0"/>
              </a:rPr>
              <a:t>em</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hãy</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Nêu</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một</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số</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giải</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pháp</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khai</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thác</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tài</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nguyên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thiên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nhiên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phục</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vụ</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phát</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triển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bền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vững</a:t>
            </a:r>
            <a:r>
              <a:rPr lang="en-US" sz="2300" i="1" dirty="0">
                <a:solidFill>
                  <a:srgbClr val="FF0000"/>
                </a:solidFill>
                <a:latin typeface="Cambria" panose="02040503050406030204" pitchFamily="18" charset="0"/>
                <a:ea typeface="Cambria" panose="02040503050406030204" pitchFamily="18" charset="0"/>
              </a:rPr>
              <a:t>.</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1143000" y="5029200"/>
            <a:ext cx="10134600" cy="830997"/>
          </a:xfrm>
          <a:prstGeom prst="rect">
            <a:avLst/>
          </a:prstGeom>
        </p:spPr>
        <p:txBody>
          <a:bodyPr wrap="square">
            <a:spAutoFit/>
          </a:bodyPr>
          <a:lstStyle/>
          <a:p>
            <a:pPr algn="just"/>
            <a:r>
              <a:rPr lang="en-US" sz="2400" dirty="0" err="1">
                <a:latin typeface="Cambria" panose="02040503050406030204" pitchFamily="18" charset="0"/>
                <a:ea typeface="Cambria" panose="02040503050406030204" pitchFamily="18" charset="0"/>
              </a:rPr>
              <a:t>Một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số</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giải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pháp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sử</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dụng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phế</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liệu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chất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thải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tạo</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tài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nguyên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mới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tìm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kiếm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công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nghệ</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sạch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vật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liệu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mới</a:t>
            </a:r>
            <a:r>
              <a:rPr lang="en-US" sz="2400" dirty="0">
                <a:latin typeface="Cambria" panose="02040503050406030204" pitchFamily="18" charset="0"/>
                <a:ea typeface="Cambria" panose="02040503050406030204" pitchFamily="18" charset="0"/>
              </a:rPr>
              <a:t>… </a:t>
            </a:r>
            <a:endParaRPr lang="vi-VN" sz="2400" dirty="0">
              <a:latin typeface="Cambria" panose="02040503050406030204" pitchFamily="18" charset="0"/>
              <a:ea typeface="Cambria" panose="02040503050406030204" pitchFamily="18" charset="0"/>
            </a:endParaRPr>
          </a:p>
        </p:txBody>
      </p:sp>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733800" y="1447800"/>
            <a:ext cx="4340103" cy="2827733"/>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93741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randombar(horizontal)">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1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503834" y="1806519"/>
            <a:ext cx="8335366" cy="800219"/>
          </a:xfrm>
          <a:prstGeom prst="rect">
            <a:avLst/>
          </a:prstGeom>
        </p:spPr>
        <p:txBody>
          <a:bodyPr wrap="square">
            <a:spAutoFit/>
          </a:bodyPr>
          <a:lstStyle/>
          <a:p>
            <a:pPr algn="just"/>
            <a:r>
              <a:rPr lang="en-US" sz="2300" i="1" dirty="0" err="1">
                <a:solidFill>
                  <a:srgbClr val="FF0000"/>
                </a:solidFill>
                <a:latin typeface="Cambria" panose="02040503050406030204" pitchFamily="18" charset="0"/>
                <a:ea typeface="Cambria" panose="02040503050406030204" pitchFamily="18" charset="0"/>
              </a:rPr>
              <a:t>Dựa</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vào</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kiến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thức</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đã</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học</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em</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hãy</a:t>
            </a:r>
            <a:r>
              <a:rPr lang="en-US" sz="2300" i="1" dirty="0">
                <a:solidFill>
                  <a:srgbClr val="FF0000"/>
                </a:solidFill>
                <a:latin typeface="Cambria" panose="02040503050406030204" pitchFamily="18" charset="0"/>
                <a:ea typeface="Cambria" panose="02040503050406030204" pitchFamily="18" charset="0"/>
              </a:rPr>
              <a:t> v</a:t>
            </a:r>
            <a:r>
              <a:rPr lang="vi-VN" sz="2300" i="1" dirty="0">
                <a:solidFill>
                  <a:srgbClr val="FF0000"/>
                </a:solidFill>
                <a:latin typeface="Cambria" panose="02040503050406030204" pitchFamily="18" charset="0"/>
                <a:ea typeface="Cambria" panose="02040503050406030204" pitchFamily="18" charset="0"/>
              </a:rPr>
              <a:t>ẽ sơ đồ thể hiện  tác động tích cực và tiêu cực của con người đến thiên nhiên.</a:t>
            </a:r>
          </a:p>
        </p:txBody>
      </p:sp>
      <p:sp>
        <p:nvSpPr>
          <p:cNvPr id="15" name="Freeform: Shape 14">
            <a:extLst>
              <a:ext uri="{FF2B5EF4-FFF2-40B4-BE49-F238E27FC236}">
                <a16:creationId xmlns:a16="http://schemas.microsoft.com/office/drawing/2014/main" id="{80109263-B31B-403E-A89F-A1C6E3AF2024}"/>
              </a:ext>
            </a:extLst>
          </p:cNvPr>
          <p:cNvSpPr/>
          <p:nvPr/>
        </p:nvSpPr>
        <p:spPr>
          <a:xfrm>
            <a:off x="2364176" y="4267750"/>
            <a:ext cx="1603374" cy="801687"/>
          </a:xfrm>
          <a:custGeom>
            <a:avLst/>
            <a:gdLst>
              <a:gd name="connsiteX0" fmla="*/ 0 w 1603374"/>
              <a:gd name="connsiteY0" fmla="*/ 80169 h 801687"/>
              <a:gd name="connsiteX1" fmla="*/ 80169 w 1603374"/>
              <a:gd name="connsiteY1" fmla="*/ 0 h 801687"/>
              <a:gd name="connsiteX2" fmla="*/ 1523205 w 1603374"/>
              <a:gd name="connsiteY2" fmla="*/ 0 h 801687"/>
              <a:gd name="connsiteX3" fmla="*/ 1603374 w 1603374"/>
              <a:gd name="connsiteY3" fmla="*/ 80169 h 801687"/>
              <a:gd name="connsiteX4" fmla="*/ 1603374 w 1603374"/>
              <a:gd name="connsiteY4" fmla="*/ 721518 h 801687"/>
              <a:gd name="connsiteX5" fmla="*/ 1523205 w 1603374"/>
              <a:gd name="connsiteY5" fmla="*/ 801687 h 801687"/>
              <a:gd name="connsiteX6" fmla="*/ 80169 w 1603374"/>
              <a:gd name="connsiteY6" fmla="*/ 801687 h 801687"/>
              <a:gd name="connsiteX7" fmla="*/ 0 w 1603374"/>
              <a:gd name="connsiteY7" fmla="*/ 721518 h 801687"/>
              <a:gd name="connsiteX8" fmla="*/ 0 w 1603374"/>
              <a:gd name="connsiteY8" fmla="*/ 80169 h 80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3374" h="801687">
                <a:moveTo>
                  <a:pt x="0" y="80169"/>
                </a:moveTo>
                <a:cubicBezTo>
                  <a:pt x="0" y="35893"/>
                  <a:pt x="35893" y="0"/>
                  <a:pt x="80169" y="0"/>
                </a:cubicBezTo>
                <a:lnTo>
                  <a:pt x="1523205" y="0"/>
                </a:lnTo>
                <a:cubicBezTo>
                  <a:pt x="1567481" y="0"/>
                  <a:pt x="1603374" y="35893"/>
                  <a:pt x="1603374" y="80169"/>
                </a:cubicBezTo>
                <a:lnTo>
                  <a:pt x="1603374" y="721518"/>
                </a:lnTo>
                <a:cubicBezTo>
                  <a:pt x="1603374" y="765794"/>
                  <a:pt x="1567481" y="801687"/>
                  <a:pt x="1523205" y="801687"/>
                </a:cubicBezTo>
                <a:lnTo>
                  <a:pt x="80169" y="801687"/>
                </a:lnTo>
                <a:cubicBezTo>
                  <a:pt x="35893" y="801687"/>
                  <a:pt x="0" y="765794"/>
                  <a:pt x="0" y="721518"/>
                </a:cubicBezTo>
                <a:lnTo>
                  <a:pt x="0" y="8016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16" tIns="36816" rIns="36816" bIns="36816" numCol="1" spcCol="1270" anchor="ctr" anchorCtr="0">
            <a:noAutofit/>
          </a:bodyPr>
          <a:lstStyle/>
          <a:p>
            <a:pPr marL="0" lvl="0" indent="0" algn="ctr" defTabSz="933450">
              <a:lnSpc>
                <a:spcPct val="90000"/>
              </a:lnSpc>
              <a:spcBef>
                <a:spcPct val="0"/>
              </a:spcBef>
              <a:spcAft>
                <a:spcPct val="35000"/>
              </a:spcAft>
              <a:buNone/>
            </a:pPr>
            <a:r>
              <a:rPr lang="en-US" sz="2000" b="1" kern="1200" dirty="0" err="1">
                <a:solidFill>
                  <a:srgbClr val="FFFF00"/>
                </a:solidFill>
                <a:latin typeface="Times New Roman" panose="02020603050405020304" pitchFamily="18" charset="0"/>
                <a:ea typeface="Cambria" panose="02040503050406030204" pitchFamily="18" charset="0"/>
                <a:cs typeface="Times New Roman" panose="02020603050405020304" pitchFamily="18" charset="0"/>
              </a:rPr>
              <a:t>Tác</a:t>
            </a:r>
            <a:r>
              <a:rPr lang="en-US" sz="2000" b="1" kern="1200"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kern="1200" dirty="0" err="1">
                <a:solidFill>
                  <a:srgbClr val="FFFF00"/>
                </a:solidFill>
                <a:latin typeface="Times New Roman" panose="02020603050405020304" pitchFamily="18" charset="0"/>
                <a:ea typeface="Cambria" panose="02040503050406030204" pitchFamily="18" charset="0"/>
                <a:cs typeface="Times New Roman" panose="02020603050405020304" pitchFamily="18" charset="0"/>
              </a:rPr>
              <a:t>động</a:t>
            </a:r>
            <a:endParaRPr lang="en-US" sz="2000" b="1" kern="1200" dirty="0">
              <a:solidFill>
                <a:srgbClr val="FFFF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7" name="Freeform: Shape 16">
            <a:extLst>
              <a:ext uri="{FF2B5EF4-FFF2-40B4-BE49-F238E27FC236}">
                <a16:creationId xmlns:a16="http://schemas.microsoft.com/office/drawing/2014/main" id="{D010369D-E192-4D41-B728-E586346926E9}"/>
              </a:ext>
            </a:extLst>
          </p:cNvPr>
          <p:cNvSpPr/>
          <p:nvPr/>
        </p:nvSpPr>
        <p:spPr>
          <a:xfrm rot="18289469">
            <a:off x="3765986" y="4120660"/>
            <a:ext cx="1123078" cy="35507"/>
          </a:xfrm>
          <a:custGeom>
            <a:avLst/>
            <a:gdLst>
              <a:gd name="connsiteX0" fmla="*/ 0 w 1123078"/>
              <a:gd name="connsiteY0" fmla="*/ 17753 h 35507"/>
              <a:gd name="connsiteX1" fmla="*/ 1123078 w 1123078"/>
              <a:gd name="connsiteY1" fmla="*/ 17753 h 35507"/>
            </a:gdLst>
            <a:ahLst/>
            <a:cxnLst>
              <a:cxn ang="0">
                <a:pos x="connsiteX0" y="connsiteY0"/>
              </a:cxn>
              <a:cxn ang="0">
                <a:pos x="connsiteX1" y="connsiteY1"/>
              </a:cxn>
            </a:cxnLst>
            <a:rect l="l" t="t" r="r" b="b"/>
            <a:pathLst>
              <a:path w="1123078" h="35507">
                <a:moveTo>
                  <a:pt x="0" y="17753"/>
                </a:moveTo>
                <a:lnTo>
                  <a:pt x="1123078" y="1775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46161" tIns="-10324" rIns="546163" bIns="-10323" numCol="1" spcCol="1270" anchor="ctr" anchorCtr="0">
            <a:noAutofit/>
          </a:bodyPr>
          <a:lstStyle/>
          <a:p>
            <a:pPr marL="0" lvl="0" indent="0" algn="ctr" defTabSz="222250">
              <a:lnSpc>
                <a:spcPct val="90000"/>
              </a:lnSpc>
              <a:spcBef>
                <a:spcPct val="0"/>
              </a:spcBef>
              <a:spcAft>
                <a:spcPct val="35000"/>
              </a:spcAft>
              <a:buNone/>
            </a:pPr>
            <a:endParaRPr lang="en-US" sz="2000" kern="1200">
              <a:latin typeface="Times New Roman" panose="02020603050405020304" pitchFamily="18" charset="0"/>
              <a:cs typeface="Times New Roman" panose="02020603050405020304" pitchFamily="18" charset="0"/>
            </a:endParaRPr>
          </a:p>
        </p:txBody>
      </p:sp>
      <p:sp>
        <p:nvSpPr>
          <p:cNvPr id="18" name="Freeform: Shape 17">
            <a:extLst>
              <a:ext uri="{FF2B5EF4-FFF2-40B4-BE49-F238E27FC236}">
                <a16:creationId xmlns:a16="http://schemas.microsoft.com/office/drawing/2014/main" id="{11B762D2-5CCD-41B4-8BB1-974E73F9D283}"/>
              </a:ext>
            </a:extLst>
          </p:cNvPr>
          <p:cNvSpPr/>
          <p:nvPr/>
        </p:nvSpPr>
        <p:spPr>
          <a:xfrm>
            <a:off x="4648200" y="3276600"/>
            <a:ext cx="1603374" cy="801687"/>
          </a:xfrm>
          <a:custGeom>
            <a:avLst/>
            <a:gdLst>
              <a:gd name="connsiteX0" fmla="*/ 0 w 1603374"/>
              <a:gd name="connsiteY0" fmla="*/ 80169 h 801687"/>
              <a:gd name="connsiteX1" fmla="*/ 80169 w 1603374"/>
              <a:gd name="connsiteY1" fmla="*/ 0 h 801687"/>
              <a:gd name="connsiteX2" fmla="*/ 1523205 w 1603374"/>
              <a:gd name="connsiteY2" fmla="*/ 0 h 801687"/>
              <a:gd name="connsiteX3" fmla="*/ 1603374 w 1603374"/>
              <a:gd name="connsiteY3" fmla="*/ 80169 h 801687"/>
              <a:gd name="connsiteX4" fmla="*/ 1603374 w 1603374"/>
              <a:gd name="connsiteY4" fmla="*/ 721518 h 801687"/>
              <a:gd name="connsiteX5" fmla="*/ 1523205 w 1603374"/>
              <a:gd name="connsiteY5" fmla="*/ 801687 h 801687"/>
              <a:gd name="connsiteX6" fmla="*/ 80169 w 1603374"/>
              <a:gd name="connsiteY6" fmla="*/ 801687 h 801687"/>
              <a:gd name="connsiteX7" fmla="*/ 0 w 1603374"/>
              <a:gd name="connsiteY7" fmla="*/ 721518 h 801687"/>
              <a:gd name="connsiteX8" fmla="*/ 0 w 1603374"/>
              <a:gd name="connsiteY8" fmla="*/ 80169 h 80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3374" h="801687">
                <a:moveTo>
                  <a:pt x="0" y="80169"/>
                </a:moveTo>
                <a:cubicBezTo>
                  <a:pt x="0" y="35893"/>
                  <a:pt x="35893" y="0"/>
                  <a:pt x="80169" y="0"/>
                </a:cubicBezTo>
                <a:lnTo>
                  <a:pt x="1523205" y="0"/>
                </a:lnTo>
                <a:cubicBezTo>
                  <a:pt x="1567481" y="0"/>
                  <a:pt x="1603374" y="35893"/>
                  <a:pt x="1603374" y="80169"/>
                </a:cubicBezTo>
                <a:lnTo>
                  <a:pt x="1603374" y="721518"/>
                </a:lnTo>
                <a:cubicBezTo>
                  <a:pt x="1603374" y="765794"/>
                  <a:pt x="1567481" y="801687"/>
                  <a:pt x="1523205" y="801687"/>
                </a:cubicBezTo>
                <a:lnTo>
                  <a:pt x="80169" y="801687"/>
                </a:lnTo>
                <a:cubicBezTo>
                  <a:pt x="35893" y="801687"/>
                  <a:pt x="0" y="765794"/>
                  <a:pt x="0" y="721518"/>
                </a:cubicBezTo>
                <a:lnTo>
                  <a:pt x="0" y="80169"/>
                </a:lnTo>
                <a:close/>
              </a:path>
            </a:pathLst>
          </a:custGeom>
          <a:solidFill>
            <a:schemeClr val="accent3">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16" tIns="36816" rIns="36816" bIns="36816" numCol="1" spcCol="1270" anchor="ctr" anchorCtr="0">
            <a:noAutofit/>
          </a:bodyPr>
          <a:lstStyle/>
          <a:p>
            <a:pPr marL="0" lvl="0" indent="0" algn="ctr" defTabSz="933450">
              <a:lnSpc>
                <a:spcPct val="90000"/>
              </a:lnSpc>
              <a:spcBef>
                <a:spcPct val="0"/>
              </a:spcBef>
              <a:spcAft>
                <a:spcPct val="35000"/>
              </a:spcAft>
              <a:buNone/>
            </a:pPr>
            <a:r>
              <a:rPr lang="en-US" sz="2000" kern="1200" dirty="0" err="1">
                <a:solidFill>
                  <a:srgbClr val="0D30DD"/>
                </a:solidFill>
                <a:latin typeface="Times New Roman" panose="02020603050405020304" pitchFamily="18" charset="0"/>
                <a:ea typeface="Cambria" panose="02040503050406030204" pitchFamily="18" charset="0"/>
                <a:cs typeface="Times New Roman" panose="02020603050405020304" pitchFamily="18" charset="0"/>
              </a:rPr>
              <a:t>Tích</a:t>
            </a:r>
            <a:r>
              <a:rPr lang="en-US" sz="2000" kern="1200" dirty="0">
                <a:solidFill>
                  <a:srgbClr val="0D30DD"/>
                </a:solidFill>
                <a:latin typeface="Times New Roman" panose="02020603050405020304" pitchFamily="18" charset="0"/>
                <a:ea typeface="Cambria" panose="02040503050406030204" pitchFamily="18" charset="0"/>
                <a:cs typeface="Times New Roman" panose="02020603050405020304" pitchFamily="18" charset="0"/>
              </a:rPr>
              <a:t> </a:t>
            </a:r>
            <a:r>
              <a:rPr lang="en-US" sz="2000" kern="1200" dirty="0" err="1">
                <a:solidFill>
                  <a:srgbClr val="0D30DD"/>
                </a:solidFill>
                <a:latin typeface="Times New Roman" panose="02020603050405020304" pitchFamily="18" charset="0"/>
                <a:ea typeface="Cambria" panose="02040503050406030204" pitchFamily="18" charset="0"/>
                <a:cs typeface="Times New Roman" panose="02020603050405020304" pitchFamily="18" charset="0"/>
              </a:rPr>
              <a:t>cực</a:t>
            </a:r>
            <a:endParaRPr lang="en-US" sz="2000" kern="1200" dirty="0">
              <a:solidFill>
                <a:srgbClr val="0D30DD"/>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9" name="Freeform: Shape 18">
            <a:extLst>
              <a:ext uri="{FF2B5EF4-FFF2-40B4-BE49-F238E27FC236}">
                <a16:creationId xmlns:a16="http://schemas.microsoft.com/office/drawing/2014/main" id="{1C615415-3B40-4CC0-8579-B23C65AAB3F8}"/>
              </a:ext>
            </a:extLst>
          </p:cNvPr>
          <p:cNvSpPr/>
          <p:nvPr/>
        </p:nvSpPr>
        <p:spPr>
          <a:xfrm rot="19457599">
            <a:off x="6177338" y="3429205"/>
            <a:ext cx="789824" cy="35507"/>
          </a:xfrm>
          <a:custGeom>
            <a:avLst/>
            <a:gdLst>
              <a:gd name="connsiteX0" fmla="*/ 0 w 789824"/>
              <a:gd name="connsiteY0" fmla="*/ 17753 h 35507"/>
              <a:gd name="connsiteX1" fmla="*/ 789824 w 789824"/>
              <a:gd name="connsiteY1" fmla="*/ 17753 h 35507"/>
            </a:gdLst>
            <a:ahLst/>
            <a:cxnLst>
              <a:cxn ang="0">
                <a:pos x="connsiteX0" y="connsiteY0"/>
              </a:cxn>
              <a:cxn ang="0">
                <a:pos x="connsiteX1" y="connsiteY1"/>
              </a:cxn>
            </a:cxnLst>
            <a:rect l="l" t="t" r="r" b="b"/>
            <a:pathLst>
              <a:path w="789824" h="35507">
                <a:moveTo>
                  <a:pt x="0" y="17753"/>
                </a:moveTo>
                <a:lnTo>
                  <a:pt x="789824" y="1775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87865" tIns="-1993" rIns="387867" bIns="-1992" numCol="1" spcCol="1270" anchor="ctr" anchorCtr="0">
            <a:noAutofit/>
          </a:bodyPr>
          <a:lstStyle/>
          <a:p>
            <a:pPr marL="0" lvl="0" indent="0" algn="ctr" defTabSz="222250">
              <a:lnSpc>
                <a:spcPct val="90000"/>
              </a:lnSpc>
              <a:spcBef>
                <a:spcPct val="0"/>
              </a:spcBef>
              <a:spcAft>
                <a:spcPct val="35000"/>
              </a:spcAft>
              <a:buNone/>
            </a:pPr>
            <a:endParaRPr lang="en-US" sz="2000" kern="1200">
              <a:latin typeface="Times New Roman" panose="02020603050405020304" pitchFamily="18" charset="0"/>
              <a:cs typeface="Times New Roman" panose="02020603050405020304" pitchFamily="18" charset="0"/>
            </a:endParaRPr>
          </a:p>
        </p:txBody>
      </p:sp>
      <p:sp>
        <p:nvSpPr>
          <p:cNvPr id="20" name="Freeform: Shape 19">
            <a:extLst>
              <a:ext uri="{FF2B5EF4-FFF2-40B4-BE49-F238E27FC236}">
                <a16:creationId xmlns:a16="http://schemas.microsoft.com/office/drawing/2014/main" id="{65B75046-0EFF-457E-AD5F-38CB0291481C}"/>
              </a:ext>
            </a:extLst>
          </p:cNvPr>
          <p:cNvSpPr/>
          <p:nvPr/>
        </p:nvSpPr>
        <p:spPr>
          <a:xfrm>
            <a:off x="6892925" y="2815630"/>
            <a:ext cx="1603374" cy="801687"/>
          </a:xfrm>
          <a:custGeom>
            <a:avLst/>
            <a:gdLst>
              <a:gd name="connsiteX0" fmla="*/ 0 w 1603374"/>
              <a:gd name="connsiteY0" fmla="*/ 80169 h 801687"/>
              <a:gd name="connsiteX1" fmla="*/ 80169 w 1603374"/>
              <a:gd name="connsiteY1" fmla="*/ 0 h 801687"/>
              <a:gd name="connsiteX2" fmla="*/ 1523205 w 1603374"/>
              <a:gd name="connsiteY2" fmla="*/ 0 h 801687"/>
              <a:gd name="connsiteX3" fmla="*/ 1603374 w 1603374"/>
              <a:gd name="connsiteY3" fmla="*/ 80169 h 801687"/>
              <a:gd name="connsiteX4" fmla="*/ 1603374 w 1603374"/>
              <a:gd name="connsiteY4" fmla="*/ 721518 h 801687"/>
              <a:gd name="connsiteX5" fmla="*/ 1523205 w 1603374"/>
              <a:gd name="connsiteY5" fmla="*/ 801687 h 801687"/>
              <a:gd name="connsiteX6" fmla="*/ 80169 w 1603374"/>
              <a:gd name="connsiteY6" fmla="*/ 801687 h 801687"/>
              <a:gd name="connsiteX7" fmla="*/ 0 w 1603374"/>
              <a:gd name="connsiteY7" fmla="*/ 721518 h 801687"/>
              <a:gd name="connsiteX8" fmla="*/ 0 w 1603374"/>
              <a:gd name="connsiteY8" fmla="*/ 80169 h 80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3374" h="801687">
                <a:moveTo>
                  <a:pt x="0" y="80169"/>
                </a:moveTo>
                <a:cubicBezTo>
                  <a:pt x="0" y="35893"/>
                  <a:pt x="35893" y="0"/>
                  <a:pt x="80169" y="0"/>
                </a:cubicBezTo>
                <a:lnTo>
                  <a:pt x="1523205" y="0"/>
                </a:lnTo>
                <a:cubicBezTo>
                  <a:pt x="1567481" y="0"/>
                  <a:pt x="1603374" y="35893"/>
                  <a:pt x="1603374" y="80169"/>
                </a:cubicBezTo>
                <a:lnTo>
                  <a:pt x="1603374" y="721518"/>
                </a:lnTo>
                <a:cubicBezTo>
                  <a:pt x="1603374" y="765794"/>
                  <a:pt x="1567481" y="801687"/>
                  <a:pt x="1523205" y="801687"/>
                </a:cubicBezTo>
                <a:lnTo>
                  <a:pt x="80169" y="801687"/>
                </a:lnTo>
                <a:cubicBezTo>
                  <a:pt x="35893" y="801687"/>
                  <a:pt x="0" y="765794"/>
                  <a:pt x="0" y="721518"/>
                </a:cubicBezTo>
                <a:lnTo>
                  <a:pt x="0" y="80169"/>
                </a:lnTo>
                <a:close/>
              </a:path>
            </a:pathLst>
          </a:custGeom>
          <a:solidFill>
            <a:srgbClr val="00FF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16" tIns="36816" rIns="36816" bIns="36816" numCol="1" spcCol="1270" anchor="ctr" anchorCtr="0">
            <a:noAutofit/>
          </a:bodyPr>
          <a:lstStyle/>
          <a:p>
            <a:pPr marL="0" lvl="0" indent="0" algn="ctr" defTabSz="933450">
              <a:lnSpc>
                <a:spcPct val="90000"/>
              </a:lnSpc>
              <a:spcBef>
                <a:spcPct val="0"/>
              </a:spcBef>
              <a:spcAft>
                <a:spcPct val="35000"/>
              </a:spcAft>
              <a:buNone/>
            </a:pPr>
            <a:r>
              <a:rPr lang="en-US" sz="2000" kern="12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Bảo</a:t>
            </a:r>
            <a:r>
              <a:rPr lang="en-US" sz="2000" kern="1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vệ</a:t>
            </a:r>
            <a:r>
              <a:rPr lang="en-US" sz="2000" kern="1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môi</a:t>
            </a:r>
            <a:r>
              <a:rPr lang="en-US" sz="2000" kern="1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trường</a:t>
            </a:r>
            <a:endParaRPr lang="en-US" sz="2000" kern="1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1" name="Freeform: Shape 20">
            <a:extLst>
              <a:ext uri="{FF2B5EF4-FFF2-40B4-BE49-F238E27FC236}">
                <a16:creationId xmlns:a16="http://schemas.microsoft.com/office/drawing/2014/main" id="{FF3C1106-4B62-4AB6-981C-EA52639E680D}"/>
              </a:ext>
            </a:extLst>
          </p:cNvPr>
          <p:cNvSpPr/>
          <p:nvPr/>
        </p:nvSpPr>
        <p:spPr>
          <a:xfrm rot="2142401">
            <a:off x="6177338" y="3890175"/>
            <a:ext cx="789824" cy="35507"/>
          </a:xfrm>
          <a:custGeom>
            <a:avLst/>
            <a:gdLst>
              <a:gd name="connsiteX0" fmla="*/ 0 w 789824"/>
              <a:gd name="connsiteY0" fmla="*/ 17753 h 35507"/>
              <a:gd name="connsiteX1" fmla="*/ 789824 w 789824"/>
              <a:gd name="connsiteY1" fmla="*/ 17753 h 35507"/>
            </a:gdLst>
            <a:ahLst/>
            <a:cxnLst>
              <a:cxn ang="0">
                <a:pos x="connsiteX0" y="connsiteY0"/>
              </a:cxn>
              <a:cxn ang="0">
                <a:pos x="connsiteX1" y="connsiteY1"/>
              </a:cxn>
            </a:cxnLst>
            <a:rect l="l" t="t" r="r" b="b"/>
            <a:pathLst>
              <a:path w="789824" h="35507">
                <a:moveTo>
                  <a:pt x="0" y="17753"/>
                </a:moveTo>
                <a:lnTo>
                  <a:pt x="789824" y="1775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87866" tIns="-1992" rIns="387866" bIns="-1993" numCol="1" spcCol="1270" anchor="ctr" anchorCtr="0">
            <a:noAutofit/>
          </a:bodyPr>
          <a:lstStyle/>
          <a:p>
            <a:pPr marL="0" lvl="0" indent="0" algn="ctr" defTabSz="222250">
              <a:lnSpc>
                <a:spcPct val="90000"/>
              </a:lnSpc>
              <a:spcBef>
                <a:spcPct val="0"/>
              </a:spcBef>
              <a:spcAft>
                <a:spcPct val="35000"/>
              </a:spcAft>
              <a:buNone/>
            </a:pPr>
            <a:endParaRPr lang="en-US" sz="2000" kern="1200">
              <a:latin typeface="Times New Roman" panose="02020603050405020304" pitchFamily="18" charset="0"/>
              <a:cs typeface="Times New Roman" panose="02020603050405020304" pitchFamily="18" charset="0"/>
            </a:endParaRPr>
          </a:p>
        </p:txBody>
      </p:sp>
      <p:sp>
        <p:nvSpPr>
          <p:cNvPr id="22" name="Freeform: Shape 21">
            <a:extLst>
              <a:ext uri="{FF2B5EF4-FFF2-40B4-BE49-F238E27FC236}">
                <a16:creationId xmlns:a16="http://schemas.microsoft.com/office/drawing/2014/main" id="{E7F97F52-451F-450B-803A-C2530439ED34}"/>
              </a:ext>
            </a:extLst>
          </p:cNvPr>
          <p:cNvSpPr/>
          <p:nvPr/>
        </p:nvSpPr>
        <p:spPr>
          <a:xfrm>
            <a:off x="6892925" y="3737570"/>
            <a:ext cx="1603374" cy="801687"/>
          </a:xfrm>
          <a:custGeom>
            <a:avLst/>
            <a:gdLst>
              <a:gd name="connsiteX0" fmla="*/ 0 w 1603374"/>
              <a:gd name="connsiteY0" fmla="*/ 80169 h 801687"/>
              <a:gd name="connsiteX1" fmla="*/ 80169 w 1603374"/>
              <a:gd name="connsiteY1" fmla="*/ 0 h 801687"/>
              <a:gd name="connsiteX2" fmla="*/ 1523205 w 1603374"/>
              <a:gd name="connsiteY2" fmla="*/ 0 h 801687"/>
              <a:gd name="connsiteX3" fmla="*/ 1603374 w 1603374"/>
              <a:gd name="connsiteY3" fmla="*/ 80169 h 801687"/>
              <a:gd name="connsiteX4" fmla="*/ 1603374 w 1603374"/>
              <a:gd name="connsiteY4" fmla="*/ 721518 h 801687"/>
              <a:gd name="connsiteX5" fmla="*/ 1523205 w 1603374"/>
              <a:gd name="connsiteY5" fmla="*/ 801687 h 801687"/>
              <a:gd name="connsiteX6" fmla="*/ 80169 w 1603374"/>
              <a:gd name="connsiteY6" fmla="*/ 801687 h 801687"/>
              <a:gd name="connsiteX7" fmla="*/ 0 w 1603374"/>
              <a:gd name="connsiteY7" fmla="*/ 721518 h 801687"/>
              <a:gd name="connsiteX8" fmla="*/ 0 w 1603374"/>
              <a:gd name="connsiteY8" fmla="*/ 80169 h 80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3374" h="801687">
                <a:moveTo>
                  <a:pt x="0" y="80169"/>
                </a:moveTo>
                <a:cubicBezTo>
                  <a:pt x="0" y="35893"/>
                  <a:pt x="35893" y="0"/>
                  <a:pt x="80169" y="0"/>
                </a:cubicBezTo>
                <a:lnTo>
                  <a:pt x="1523205" y="0"/>
                </a:lnTo>
                <a:cubicBezTo>
                  <a:pt x="1567481" y="0"/>
                  <a:pt x="1603374" y="35893"/>
                  <a:pt x="1603374" y="80169"/>
                </a:cubicBezTo>
                <a:lnTo>
                  <a:pt x="1603374" y="721518"/>
                </a:lnTo>
                <a:cubicBezTo>
                  <a:pt x="1603374" y="765794"/>
                  <a:pt x="1567481" y="801687"/>
                  <a:pt x="1523205" y="801687"/>
                </a:cubicBezTo>
                <a:lnTo>
                  <a:pt x="80169" y="801687"/>
                </a:lnTo>
                <a:cubicBezTo>
                  <a:pt x="35893" y="801687"/>
                  <a:pt x="0" y="765794"/>
                  <a:pt x="0" y="721518"/>
                </a:cubicBezTo>
                <a:lnTo>
                  <a:pt x="0" y="80169"/>
                </a:lnTo>
                <a:close/>
              </a:path>
            </a:pathLst>
          </a:custGeom>
          <a:solidFill>
            <a:srgbClr val="00FF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16" tIns="36816" rIns="36816" bIns="36816" numCol="1" spcCol="1270" anchor="ctr" anchorCtr="0">
            <a:noAutofit/>
          </a:bodyPr>
          <a:lstStyle/>
          <a:p>
            <a:pPr marL="0" lvl="0" indent="0" algn="ctr" defTabSz="933450">
              <a:lnSpc>
                <a:spcPct val="90000"/>
              </a:lnSpc>
              <a:spcBef>
                <a:spcPct val="0"/>
              </a:spcBef>
              <a:spcAft>
                <a:spcPct val="35000"/>
              </a:spcAft>
              <a:buNone/>
            </a:pPr>
            <a:r>
              <a:rPr lang="en-US" sz="2000" kern="12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Phòng</a:t>
            </a:r>
            <a:r>
              <a:rPr lang="en-US" sz="2000" kern="1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chống</a:t>
            </a:r>
            <a:r>
              <a:rPr lang="en-US" sz="2000" kern="1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thiên</a:t>
            </a:r>
            <a:r>
              <a:rPr lang="en-US" sz="2000" kern="1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tai</a:t>
            </a:r>
          </a:p>
        </p:txBody>
      </p:sp>
      <p:sp>
        <p:nvSpPr>
          <p:cNvPr id="24" name="Freeform: Shape 23">
            <a:extLst>
              <a:ext uri="{FF2B5EF4-FFF2-40B4-BE49-F238E27FC236}">
                <a16:creationId xmlns:a16="http://schemas.microsoft.com/office/drawing/2014/main" id="{C8004693-03AC-4E46-BAD9-51F2D7267384}"/>
              </a:ext>
            </a:extLst>
          </p:cNvPr>
          <p:cNvSpPr/>
          <p:nvPr/>
        </p:nvSpPr>
        <p:spPr>
          <a:xfrm rot="3310531">
            <a:off x="3765986" y="5042601"/>
            <a:ext cx="1123078" cy="35507"/>
          </a:xfrm>
          <a:custGeom>
            <a:avLst/>
            <a:gdLst>
              <a:gd name="connsiteX0" fmla="*/ 0 w 1123078"/>
              <a:gd name="connsiteY0" fmla="*/ 17753 h 35507"/>
              <a:gd name="connsiteX1" fmla="*/ 1123078 w 1123078"/>
              <a:gd name="connsiteY1" fmla="*/ 17753 h 35507"/>
            </a:gdLst>
            <a:ahLst/>
            <a:cxnLst>
              <a:cxn ang="0">
                <a:pos x="connsiteX0" y="connsiteY0"/>
              </a:cxn>
              <a:cxn ang="0">
                <a:pos x="connsiteX1" y="connsiteY1"/>
              </a:cxn>
            </a:cxnLst>
            <a:rect l="l" t="t" r="r" b="b"/>
            <a:pathLst>
              <a:path w="1123078" h="35507">
                <a:moveTo>
                  <a:pt x="0" y="17753"/>
                </a:moveTo>
                <a:lnTo>
                  <a:pt x="1123078" y="1775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46162" tIns="-10323" rIns="546162" bIns="-10324" numCol="1" spcCol="1270" anchor="ctr" anchorCtr="0">
            <a:noAutofit/>
          </a:bodyPr>
          <a:lstStyle/>
          <a:p>
            <a:pPr marL="0" lvl="0" indent="0" algn="ctr" defTabSz="222250">
              <a:lnSpc>
                <a:spcPct val="90000"/>
              </a:lnSpc>
              <a:spcBef>
                <a:spcPct val="0"/>
              </a:spcBef>
              <a:spcAft>
                <a:spcPct val="35000"/>
              </a:spcAft>
              <a:buNone/>
            </a:pPr>
            <a:endParaRPr lang="en-US" sz="2000" kern="1200">
              <a:latin typeface="Times New Roman" panose="02020603050405020304" pitchFamily="18" charset="0"/>
              <a:cs typeface="Times New Roman" panose="02020603050405020304" pitchFamily="18" charset="0"/>
            </a:endParaRPr>
          </a:p>
        </p:txBody>
      </p:sp>
      <p:sp>
        <p:nvSpPr>
          <p:cNvPr id="27" name="Freeform: Shape 26">
            <a:extLst>
              <a:ext uri="{FF2B5EF4-FFF2-40B4-BE49-F238E27FC236}">
                <a16:creationId xmlns:a16="http://schemas.microsoft.com/office/drawing/2014/main" id="{33B36EF4-0955-4D9E-9285-715A78297097}"/>
              </a:ext>
            </a:extLst>
          </p:cNvPr>
          <p:cNvSpPr/>
          <p:nvPr/>
        </p:nvSpPr>
        <p:spPr>
          <a:xfrm>
            <a:off x="4648200" y="5120481"/>
            <a:ext cx="1603374" cy="801687"/>
          </a:xfrm>
          <a:custGeom>
            <a:avLst/>
            <a:gdLst>
              <a:gd name="connsiteX0" fmla="*/ 0 w 1603374"/>
              <a:gd name="connsiteY0" fmla="*/ 80169 h 801687"/>
              <a:gd name="connsiteX1" fmla="*/ 80169 w 1603374"/>
              <a:gd name="connsiteY1" fmla="*/ 0 h 801687"/>
              <a:gd name="connsiteX2" fmla="*/ 1523205 w 1603374"/>
              <a:gd name="connsiteY2" fmla="*/ 0 h 801687"/>
              <a:gd name="connsiteX3" fmla="*/ 1603374 w 1603374"/>
              <a:gd name="connsiteY3" fmla="*/ 80169 h 801687"/>
              <a:gd name="connsiteX4" fmla="*/ 1603374 w 1603374"/>
              <a:gd name="connsiteY4" fmla="*/ 721518 h 801687"/>
              <a:gd name="connsiteX5" fmla="*/ 1523205 w 1603374"/>
              <a:gd name="connsiteY5" fmla="*/ 801687 h 801687"/>
              <a:gd name="connsiteX6" fmla="*/ 80169 w 1603374"/>
              <a:gd name="connsiteY6" fmla="*/ 801687 h 801687"/>
              <a:gd name="connsiteX7" fmla="*/ 0 w 1603374"/>
              <a:gd name="connsiteY7" fmla="*/ 721518 h 801687"/>
              <a:gd name="connsiteX8" fmla="*/ 0 w 1603374"/>
              <a:gd name="connsiteY8" fmla="*/ 80169 h 80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3374" h="801687">
                <a:moveTo>
                  <a:pt x="0" y="80169"/>
                </a:moveTo>
                <a:cubicBezTo>
                  <a:pt x="0" y="35893"/>
                  <a:pt x="35893" y="0"/>
                  <a:pt x="80169" y="0"/>
                </a:cubicBezTo>
                <a:lnTo>
                  <a:pt x="1523205" y="0"/>
                </a:lnTo>
                <a:cubicBezTo>
                  <a:pt x="1567481" y="0"/>
                  <a:pt x="1603374" y="35893"/>
                  <a:pt x="1603374" y="80169"/>
                </a:cubicBezTo>
                <a:lnTo>
                  <a:pt x="1603374" y="721518"/>
                </a:lnTo>
                <a:cubicBezTo>
                  <a:pt x="1603374" y="765794"/>
                  <a:pt x="1567481" y="801687"/>
                  <a:pt x="1523205" y="801687"/>
                </a:cubicBezTo>
                <a:lnTo>
                  <a:pt x="80169" y="801687"/>
                </a:lnTo>
                <a:cubicBezTo>
                  <a:pt x="35893" y="801687"/>
                  <a:pt x="0" y="765794"/>
                  <a:pt x="0" y="721518"/>
                </a:cubicBezTo>
                <a:lnTo>
                  <a:pt x="0" y="80169"/>
                </a:lnTo>
                <a:close/>
              </a:path>
            </a:pathLst>
          </a:custGeom>
          <a:solidFill>
            <a:schemeClr val="accent3">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16" tIns="36816" rIns="36816" bIns="36816" numCol="1" spcCol="1270" anchor="ctr" anchorCtr="0">
            <a:noAutofit/>
          </a:bodyPr>
          <a:lstStyle/>
          <a:p>
            <a:pPr marL="0" lvl="0" indent="0" algn="ctr" defTabSz="933450">
              <a:lnSpc>
                <a:spcPct val="90000"/>
              </a:lnSpc>
              <a:spcBef>
                <a:spcPct val="0"/>
              </a:spcBef>
              <a:spcAft>
                <a:spcPct val="35000"/>
              </a:spcAft>
              <a:buNone/>
            </a:pPr>
            <a:r>
              <a:rPr lang="en-US" sz="2000" kern="1200" dirty="0" err="1">
                <a:solidFill>
                  <a:srgbClr val="0D30DD"/>
                </a:solidFill>
                <a:latin typeface="Times New Roman" panose="02020603050405020304" pitchFamily="18" charset="0"/>
                <a:ea typeface="Cambria" panose="02040503050406030204" pitchFamily="18" charset="0"/>
                <a:cs typeface="Times New Roman" panose="02020603050405020304" pitchFamily="18" charset="0"/>
              </a:rPr>
              <a:t>Tiêu</a:t>
            </a:r>
            <a:r>
              <a:rPr lang="en-US" sz="2000" kern="1200" dirty="0">
                <a:solidFill>
                  <a:srgbClr val="0D30DD"/>
                </a:solidFill>
                <a:latin typeface="Times New Roman" panose="02020603050405020304" pitchFamily="18" charset="0"/>
                <a:ea typeface="Cambria" panose="02040503050406030204" pitchFamily="18" charset="0"/>
                <a:cs typeface="Times New Roman" panose="02020603050405020304" pitchFamily="18" charset="0"/>
              </a:rPr>
              <a:t> </a:t>
            </a:r>
            <a:r>
              <a:rPr lang="en-US" sz="2000" kern="1200" dirty="0" err="1">
                <a:solidFill>
                  <a:srgbClr val="0D30DD"/>
                </a:solidFill>
                <a:latin typeface="Times New Roman" panose="02020603050405020304" pitchFamily="18" charset="0"/>
                <a:ea typeface="Cambria" panose="02040503050406030204" pitchFamily="18" charset="0"/>
                <a:cs typeface="Times New Roman" panose="02020603050405020304" pitchFamily="18" charset="0"/>
              </a:rPr>
              <a:t>cực</a:t>
            </a:r>
            <a:endParaRPr lang="en-US" sz="2000" kern="1200" dirty="0">
              <a:solidFill>
                <a:srgbClr val="0D30DD"/>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8" name="Freeform: Shape 27">
            <a:extLst>
              <a:ext uri="{FF2B5EF4-FFF2-40B4-BE49-F238E27FC236}">
                <a16:creationId xmlns:a16="http://schemas.microsoft.com/office/drawing/2014/main" id="{F2FF4385-CDB8-40A1-8B0E-91AF92BAABF7}"/>
              </a:ext>
            </a:extLst>
          </p:cNvPr>
          <p:cNvSpPr/>
          <p:nvPr/>
        </p:nvSpPr>
        <p:spPr>
          <a:xfrm rot="19457599">
            <a:off x="6177338" y="5273086"/>
            <a:ext cx="789824" cy="35507"/>
          </a:xfrm>
          <a:custGeom>
            <a:avLst/>
            <a:gdLst>
              <a:gd name="connsiteX0" fmla="*/ 0 w 789824"/>
              <a:gd name="connsiteY0" fmla="*/ 17753 h 35507"/>
              <a:gd name="connsiteX1" fmla="*/ 789824 w 789824"/>
              <a:gd name="connsiteY1" fmla="*/ 17753 h 35507"/>
            </a:gdLst>
            <a:ahLst/>
            <a:cxnLst>
              <a:cxn ang="0">
                <a:pos x="connsiteX0" y="connsiteY0"/>
              </a:cxn>
              <a:cxn ang="0">
                <a:pos x="connsiteX1" y="connsiteY1"/>
              </a:cxn>
            </a:cxnLst>
            <a:rect l="l" t="t" r="r" b="b"/>
            <a:pathLst>
              <a:path w="789824" h="35507">
                <a:moveTo>
                  <a:pt x="0" y="17753"/>
                </a:moveTo>
                <a:lnTo>
                  <a:pt x="789824" y="1775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87865" tIns="-1993" rIns="387867" bIns="-1992" numCol="1" spcCol="1270" anchor="ctr" anchorCtr="0">
            <a:noAutofit/>
          </a:bodyPr>
          <a:lstStyle/>
          <a:p>
            <a:pPr marL="0" lvl="0" indent="0" algn="ctr" defTabSz="222250">
              <a:lnSpc>
                <a:spcPct val="90000"/>
              </a:lnSpc>
              <a:spcBef>
                <a:spcPct val="0"/>
              </a:spcBef>
              <a:spcAft>
                <a:spcPct val="35000"/>
              </a:spcAft>
              <a:buNone/>
            </a:pPr>
            <a:endParaRPr lang="en-US" sz="2000" kern="1200">
              <a:latin typeface="Times New Roman" panose="02020603050405020304" pitchFamily="18" charset="0"/>
              <a:cs typeface="Times New Roman" panose="02020603050405020304" pitchFamily="18" charset="0"/>
            </a:endParaRPr>
          </a:p>
        </p:txBody>
      </p:sp>
      <p:sp>
        <p:nvSpPr>
          <p:cNvPr id="32" name="Freeform: Shape 31">
            <a:extLst>
              <a:ext uri="{FF2B5EF4-FFF2-40B4-BE49-F238E27FC236}">
                <a16:creationId xmlns:a16="http://schemas.microsoft.com/office/drawing/2014/main" id="{57827F7C-5559-4C45-A18F-A8510E0E3EFD}"/>
              </a:ext>
            </a:extLst>
          </p:cNvPr>
          <p:cNvSpPr/>
          <p:nvPr/>
        </p:nvSpPr>
        <p:spPr>
          <a:xfrm>
            <a:off x="6892925" y="4659511"/>
            <a:ext cx="1603374" cy="801687"/>
          </a:xfrm>
          <a:custGeom>
            <a:avLst/>
            <a:gdLst>
              <a:gd name="connsiteX0" fmla="*/ 0 w 1603374"/>
              <a:gd name="connsiteY0" fmla="*/ 80169 h 801687"/>
              <a:gd name="connsiteX1" fmla="*/ 80169 w 1603374"/>
              <a:gd name="connsiteY1" fmla="*/ 0 h 801687"/>
              <a:gd name="connsiteX2" fmla="*/ 1523205 w 1603374"/>
              <a:gd name="connsiteY2" fmla="*/ 0 h 801687"/>
              <a:gd name="connsiteX3" fmla="*/ 1603374 w 1603374"/>
              <a:gd name="connsiteY3" fmla="*/ 80169 h 801687"/>
              <a:gd name="connsiteX4" fmla="*/ 1603374 w 1603374"/>
              <a:gd name="connsiteY4" fmla="*/ 721518 h 801687"/>
              <a:gd name="connsiteX5" fmla="*/ 1523205 w 1603374"/>
              <a:gd name="connsiteY5" fmla="*/ 801687 h 801687"/>
              <a:gd name="connsiteX6" fmla="*/ 80169 w 1603374"/>
              <a:gd name="connsiteY6" fmla="*/ 801687 h 801687"/>
              <a:gd name="connsiteX7" fmla="*/ 0 w 1603374"/>
              <a:gd name="connsiteY7" fmla="*/ 721518 h 801687"/>
              <a:gd name="connsiteX8" fmla="*/ 0 w 1603374"/>
              <a:gd name="connsiteY8" fmla="*/ 80169 h 80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3374" h="801687">
                <a:moveTo>
                  <a:pt x="0" y="80169"/>
                </a:moveTo>
                <a:cubicBezTo>
                  <a:pt x="0" y="35893"/>
                  <a:pt x="35893" y="0"/>
                  <a:pt x="80169" y="0"/>
                </a:cubicBezTo>
                <a:lnTo>
                  <a:pt x="1523205" y="0"/>
                </a:lnTo>
                <a:cubicBezTo>
                  <a:pt x="1567481" y="0"/>
                  <a:pt x="1603374" y="35893"/>
                  <a:pt x="1603374" y="80169"/>
                </a:cubicBezTo>
                <a:lnTo>
                  <a:pt x="1603374" y="721518"/>
                </a:lnTo>
                <a:cubicBezTo>
                  <a:pt x="1603374" y="765794"/>
                  <a:pt x="1567481" y="801687"/>
                  <a:pt x="1523205" y="801687"/>
                </a:cubicBezTo>
                <a:lnTo>
                  <a:pt x="80169" y="801687"/>
                </a:lnTo>
                <a:cubicBezTo>
                  <a:pt x="35893" y="801687"/>
                  <a:pt x="0" y="765794"/>
                  <a:pt x="0" y="721518"/>
                </a:cubicBezTo>
                <a:lnTo>
                  <a:pt x="0" y="80169"/>
                </a:lnTo>
                <a:close/>
              </a:path>
            </a:pathLst>
          </a:custGeom>
          <a:solidFill>
            <a:srgbClr val="00FF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16" tIns="36816" rIns="36816" bIns="36816" numCol="1" spcCol="1270" anchor="ctr" anchorCtr="0">
            <a:noAutofit/>
          </a:bodyPr>
          <a:lstStyle/>
          <a:p>
            <a:pPr marL="0" lvl="0" indent="0" algn="ctr" defTabSz="933450">
              <a:lnSpc>
                <a:spcPct val="90000"/>
              </a:lnSpc>
              <a:spcBef>
                <a:spcPct val="0"/>
              </a:spcBef>
              <a:spcAft>
                <a:spcPct val="35000"/>
              </a:spcAft>
              <a:buNone/>
            </a:pPr>
            <a:r>
              <a:rPr lang="en-US" sz="2000" kern="12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Tài</a:t>
            </a:r>
            <a:r>
              <a:rPr lang="en-US" sz="2000" kern="1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nguyên</a:t>
            </a:r>
            <a:r>
              <a:rPr lang="en-US" sz="2000" kern="1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cạn</a:t>
            </a:r>
            <a:r>
              <a:rPr lang="en-US" sz="2000" kern="1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kiệt</a:t>
            </a:r>
            <a:endParaRPr lang="en-US" sz="2000" kern="1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34" name="Freeform: Shape 33">
            <a:extLst>
              <a:ext uri="{FF2B5EF4-FFF2-40B4-BE49-F238E27FC236}">
                <a16:creationId xmlns:a16="http://schemas.microsoft.com/office/drawing/2014/main" id="{6B402A1A-09A6-4A05-BEAB-25FC09DCDF52}"/>
              </a:ext>
            </a:extLst>
          </p:cNvPr>
          <p:cNvSpPr/>
          <p:nvPr/>
        </p:nvSpPr>
        <p:spPr>
          <a:xfrm rot="2142401">
            <a:off x="6177338" y="5734056"/>
            <a:ext cx="789824" cy="35507"/>
          </a:xfrm>
          <a:custGeom>
            <a:avLst/>
            <a:gdLst>
              <a:gd name="connsiteX0" fmla="*/ 0 w 789824"/>
              <a:gd name="connsiteY0" fmla="*/ 17753 h 35507"/>
              <a:gd name="connsiteX1" fmla="*/ 789824 w 789824"/>
              <a:gd name="connsiteY1" fmla="*/ 17753 h 35507"/>
            </a:gdLst>
            <a:ahLst/>
            <a:cxnLst>
              <a:cxn ang="0">
                <a:pos x="connsiteX0" y="connsiteY0"/>
              </a:cxn>
              <a:cxn ang="0">
                <a:pos x="connsiteX1" y="connsiteY1"/>
              </a:cxn>
            </a:cxnLst>
            <a:rect l="l" t="t" r="r" b="b"/>
            <a:pathLst>
              <a:path w="789824" h="35507">
                <a:moveTo>
                  <a:pt x="0" y="17753"/>
                </a:moveTo>
                <a:lnTo>
                  <a:pt x="789824" y="1775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87866" tIns="-1991" rIns="387866" bIns="-1994" numCol="1" spcCol="1270" anchor="ctr" anchorCtr="0">
            <a:noAutofit/>
          </a:bodyPr>
          <a:lstStyle/>
          <a:p>
            <a:pPr marL="0" lvl="0" indent="0" algn="ctr" defTabSz="222250">
              <a:lnSpc>
                <a:spcPct val="90000"/>
              </a:lnSpc>
              <a:spcBef>
                <a:spcPct val="0"/>
              </a:spcBef>
              <a:spcAft>
                <a:spcPct val="35000"/>
              </a:spcAft>
              <a:buNone/>
            </a:pPr>
            <a:endParaRPr lang="en-US" sz="2000" kern="1200">
              <a:latin typeface="Times New Roman" panose="02020603050405020304" pitchFamily="18" charset="0"/>
              <a:cs typeface="Times New Roman" panose="02020603050405020304" pitchFamily="18" charset="0"/>
            </a:endParaRPr>
          </a:p>
        </p:txBody>
      </p:sp>
      <p:sp>
        <p:nvSpPr>
          <p:cNvPr id="35" name="Freeform: Shape 34">
            <a:extLst>
              <a:ext uri="{FF2B5EF4-FFF2-40B4-BE49-F238E27FC236}">
                <a16:creationId xmlns:a16="http://schemas.microsoft.com/office/drawing/2014/main" id="{761330CC-80DE-4C60-B66D-A6CDFCFA6B14}"/>
              </a:ext>
            </a:extLst>
          </p:cNvPr>
          <p:cNvSpPr/>
          <p:nvPr/>
        </p:nvSpPr>
        <p:spPr>
          <a:xfrm>
            <a:off x="6892925" y="5581452"/>
            <a:ext cx="1603374" cy="801687"/>
          </a:xfrm>
          <a:custGeom>
            <a:avLst/>
            <a:gdLst>
              <a:gd name="connsiteX0" fmla="*/ 0 w 1603374"/>
              <a:gd name="connsiteY0" fmla="*/ 80169 h 801687"/>
              <a:gd name="connsiteX1" fmla="*/ 80169 w 1603374"/>
              <a:gd name="connsiteY1" fmla="*/ 0 h 801687"/>
              <a:gd name="connsiteX2" fmla="*/ 1523205 w 1603374"/>
              <a:gd name="connsiteY2" fmla="*/ 0 h 801687"/>
              <a:gd name="connsiteX3" fmla="*/ 1603374 w 1603374"/>
              <a:gd name="connsiteY3" fmla="*/ 80169 h 801687"/>
              <a:gd name="connsiteX4" fmla="*/ 1603374 w 1603374"/>
              <a:gd name="connsiteY4" fmla="*/ 721518 h 801687"/>
              <a:gd name="connsiteX5" fmla="*/ 1523205 w 1603374"/>
              <a:gd name="connsiteY5" fmla="*/ 801687 h 801687"/>
              <a:gd name="connsiteX6" fmla="*/ 80169 w 1603374"/>
              <a:gd name="connsiteY6" fmla="*/ 801687 h 801687"/>
              <a:gd name="connsiteX7" fmla="*/ 0 w 1603374"/>
              <a:gd name="connsiteY7" fmla="*/ 721518 h 801687"/>
              <a:gd name="connsiteX8" fmla="*/ 0 w 1603374"/>
              <a:gd name="connsiteY8" fmla="*/ 80169 h 80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3374" h="801687">
                <a:moveTo>
                  <a:pt x="0" y="80169"/>
                </a:moveTo>
                <a:cubicBezTo>
                  <a:pt x="0" y="35893"/>
                  <a:pt x="35893" y="0"/>
                  <a:pt x="80169" y="0"/>
                </a:cubicBezTo>
                <a:lnTo>
                  <a:pt x="1523205" y="0"/>
                </a:lnTo>
                <a:cubicBezTo>
                  <a:pt x="1567481" y="0"/>
                  <a:pt x="1603374" y="35893"/>
                  <a:pt x="1603374" y="80169"/>
                </a:cubicBezTo>
                <a:lnTo>
                  <a:pt x="1603374" y="721518"/>
                </a:lnTo>
                <a:cubicBezTo>
                  <a:pt x="1603374" y="765794"/>
                  <a:pt x="1567481" y="801687"/>
                  <a:pt x="1523205" y="801687"/>
                </a:cubicBezTo>
                <a:lnTo>
                  <a:pt x="80169" y="801687"/>
                </a:lnTo>
                <a:cubicBezTo>
                  <a:pt x="35893" y="801687"/>
                  <a:pt x="0" y="765794"/>
                  <a:pt x="0" y="721518"/>
                </a:cubicBezTo>
                <a:lnTo>
                  <a:pt x="0" y="80169"/>
                </a:lnTo>
                <a:close/>
              </a:path>
            </a:pathLst>
          </a:custGeom>
          <a:solidFill>
            <a:srgbClr val="00FF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16" tIns="36816" rIns="36816" bIns="36816" numCol="1" spcCol="1270" anchor="ctr" anchorCtr="0">
            <a:noAutofit/>
          </a:bodyPr>
          <a:lstStyle/>
          <a:p>
            <a:pPr marL="0" lvl="0" indent="0" algn="ctr" defTabSz="933450">
              <a:lnSpc>
                <a:spcPct val="90000"/>
              </a:lnSpc>
              <a:spcBef>
                <a:spcPct val="0"/>
              </a:spcBef>
              <a:spcAft>
                <a:spcPct val="35000"/>
              </a:spcAft>
              <a:buNone/>
            </a:pPr>
            <a:r>
              <a:rPr lang="en-US" sz="2000" kern="1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Ô </a:t>
            </a:r>
            <a:r>
              <a:rPr lang="en-US" sz="2000" kern="12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nhiễm</a:t>
            </a:r>
            <a:r>
              <a:rPr lang="en-US" sz="2000" kern="1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môi</a:t>
            </a:r>
            <a:r>
              <a:rPr lang="en-US" sz="2000" kern="1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trường</a:t>
            </a:r>
            <a:endParaRPr lang="en-US" sz="2000" kern="1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701971F3-B327-49D4-A9F5-2AC73E5B34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33" t="23718" r="2917" b="10172"/>
          <a:stretch/>
        </p:blipFill>
        <p:spPr>
          <a:xfrm>
            <a:off x="3923069" y="72627"/>
            <a:ext cx="4076343" cy="1371600"/>
          </a:xfrm>
          <a:prstGeom prst="rect">
            <a:avLst/>
          </a:prstGeom>
          <a:ln>
            <a:noFill/>
          </a:ln>
          <a:effectLst>
            <a:softEdge rad="112500"/>
          </a:effectLst>
        </p:spPr>
      </p:pic>
    </p:spTree>
    <p:extLst>
      <p:ext uri="{BB962C8B-B14F-4D97-AF65-F5344CB8AC3E}">
        <p14:creationId xmlns:p14="http://schemas.microsoft.com/office/powerpoint/2010/main" val="8565900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4"/>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animBg="1"/>
      <p:bldP spid="17" grpId="0" animBg="1"/>
      <p:bldP spid="18" grpId="0" animBg="1"/>
      <p:bldP spid="19" grpId="0" animBg="1"/>
      <p:bldP spid="20" grpId="0" animBg="1"/>
      <p:bldP spid="21" grpId="0" animBg="1"/>
      <p:bldP spid="22" grpId="0" animBg="1"/>
      <p:bldP spid="24" grpId="0" animBg="1"/>
      <p:bldP spid="27" grpId="0" animBg="1"/>
      <p:bldP spid="28" grpId="0" animBg="1"/>
      <p:bldP spid="32" grpId="0" animBg="1"/>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D8C229-D416-4A21-B548-F2C234A4CF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 y="622453"/>
            <a:ext cx="12020550" cy="55435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Rectangle 7">
            <a:extLst>
              <a:ext uri="{FF2B5EF4-FFF2-40B4-BE49-F238E27FC236}">
                <a16:creationId xmlns:a16="http://schemas.microsoft.com/office/drawing/2014/main" id="{DA5699A1-AF8B-4859-92FA-9B022C5163F6}"/>
              </a:ext>
            </a:extLst>
          </p:cNvPr>
          <p:cNvSpPr/>
          <p:nvPr/>
        </p:nvSpPr>
        <p:spPr>
          <a:xfrm>
            <a:off x="4214326" y="1924050"/>
            <a:ext cx="3763348" cy="3867150"/>
          </a:xfrm>
          <a:prstGeom prst="rect">
            <a:avLst/>
          </a:prstGeom>
          <a:noFill/>
        </p:spPr>
        <p:txBody>
          <a:bodyPr wrap="none" lIns="91440" tIns="45720" rIns="91440" bIns="45720">
            <a:prstTxWarp prst="textCircle">
              <a:avLst/>
            </a:prstTxWarp>
            <a:spAutoFit/>
          </a:bodyPr>
          <a:lstStyle/>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latin typeface="#9Slide03 HelvetIns" panose="02040603050506020204" pitchFamily="18" charset="0"/>
              </a:rPr>
              <a:t>CHÚC CÁC EM CHĂM NGOAN, HỌC GIỎI</a:t>
            </a:r>
          </a:p>
        </p:txBody>
      </p:sp>
    </p:spTree>
    <p:extLst>
      <p:ext uri="{BB962C8B-B14F-4D97-AF65-F5344CB8AC3E}">
        <p14:creationId xmlns:p14="http://schemas.microsoft.com/office/powerpoint/2010/main" val="13781880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3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a:extLst>
              <a:ext uri="{FF2B5EF4-FFF2-40B4-BE49-F238E27FC236}">
                <a16:creationId xmlns:a16="http://schemas.microsoft.com/office/drawing/2014/main" id="{DDAAED6D-DD65-4DEF-A956-303BACB40059}"/>
              </a:ext>
            </a:extLst>
          </p:cNvPr>
          <p:cNvSpPr txBox="1"/>
          <p:nvPr/>
        </p:nvSpPr>
        <p:spPr>
          <a:xfrm>
            <a:off x="4205734" y="516817"/>
            <a:ext cx="4321279" cy="769441"/>
          </a:xfrm>
          <a:prstGeom prst="rect">
            <a:avLst/>
          </a:prstGeom>
          <a:noFill/>
          <a:ln w="38100">
            <a:solidFill>
              <a:srgbClr val="C00000"/>
            </a:solidFill>
          </a:ln>
        </p:spPr>
        <p:txBody>
          <a:bodyPr wrap="square" rtlCol="0">
            <a:spAutoFit/>
          </a:bodyPr>
          <a:lstStyle/>
          <a:p>
            <a:pPr algn="ctr"/>
            <a:r>
              <a:rPr lang="en-US" sz="4400" b="1" dirty="0">
                <a:solidFill>
                  <a:schemeClr val="accent6">
                    <a:lumMod val="75000"/>
                  </a:schemeClr>
                </a:solidFill>
                <a:latin typeface="Bahnschrift SemiBold SemiConden" panose="020B0502040204020203" pitchFamily="34" charset="0"/>
                <a:cs typeface="Times New Roman" panose="02020603050405020304" pitchFamily="18" charset="0"/>
              </a:rPr>
              <a:t>NỘI DUNG BÀI HỌC</a:t>
            </a:r>
          </a:p>
        </p:txBody>
      </p:sp>
      <p:grpSp>
        <p:nvGrpSpPr>
          <p:cNvPr id="3" name="Group 2">
            <a:extLst>
              <a:ext uri="{FF2B5EF4-FFF2-40B4-BE49-F238E27FC236}">
                <a16:creationId xmlns:a16="http://schemas.microsoft.com/office/drawing/2014/main" id="{07A76121-80F2-4B6D-9939-B3A763E9E284}"/>
              </a:ext>
            </a:extLst>
          </p:cNvPr>
          <p:cNvGrpSpPr/>
          <p:nvPr/>
        </p:nvGrpSpPr>
        <p:grpSpPr>
          <a:xfrm>
            <a:off x="2286000" y="1858720"/>
            <a:ext cx="2064777" cy="4957634"/>
            <a:chOff x="2286000" y="1858720"/>
            <a:chExt cx="2064777" cy="4957634"/>
          </a:xfrm>
        </p:grpSpPr>
        <p:grpSp>
          <p:nvGrpSpPr>
            <p:cNvPr id="41" name="Group 40">
              <a:extLst>
                <a:ext uri="{FF2B5EF4-FFF2-40B4-BE49-F238E27FC236}">
                  <a16:creationId xmlns:a16="http://schemas.microsoft.com/office/drawing/2014/main" id="{5BB8CB62-22C6-436A-88F1-57364C024A14}"/>
                </a:ext>
              </a:extLst>
            </p:cNvPr>
            <p:cNvGrpSpPr/>
            <p:nvPr/>
          </p:nvGrpSpPr>
          <p:grpSpPr>
            <a:xfrm>
              <a:off x="2286000" y="1858720"/>
              <a:ext cx="2064777" cy="4957634"/>
              <a:chOff x="2000872" y="1694840"/>
              <a:chExt cx="2064777" cy="4957634"/>
            </a:xfrm>
          </p:grpSpPr>
          <p:sp>
            <p:nvSpPr>
              <p:cNvPr id="50" name="Rectangle: Rounded Corners 49">
                <a:extLst>
                  <a:ext uri="{FF2B5EF4-FFF2-40B4-BE49-F238E27FC236}">
                    <a16:creationId xmlns:a16="http://schemas.microsoft.com/office/drawing/2014/main" id="{D9F13150-9299-49CF-9210-46F49A770205}"/>
                  </a:ext>
                </a:extLst>
              </p:cNvPr>
              <p:cNvSpPr/>
              <p:nvPr/>
            </p:nvSpPr>
            <p:spPr>
              <a:xfrm>
                <a:off x="2000872" y="1694840"/>
                <a:ext cx="2064777" cy="2964426"/>
              </a:xfrm>
              <a:prstGeom prst="round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38E18BE-9646-46E2-9E0A-618FC1114EBE}"/>
                  </a:ext>
                </a:extLst>
              </p:cNvPr>
              <p:cNvSpPr/>
              <p:nvPr/>
            </p:nvSpPr>
            <p:spPr>
              <a:xfrm rot="10800000">
                <a:off x="2482653" y="4129257"/>
                <a:ext cx="1194620" cy="738040"/>
              </a:xfrm>
              <a:custGeom>
                <a:avLst/>
                <a:gdLst>
                  <a:gd name="connsiteX0" fmla="*/ 298655 w 1194620"/>
                  <a:gd name="connsiteY0" fmla="*/ 0 h 738040"/>
                  <a:gd name="connsiteX1" fmla="*/ 323202 w 1194620"/>
                  <a:gd name="connsiteY1" fmla="*/ 9308 h 738040"/>
                  <a:gd name="connsiteX2" fmla="*/ 597310 w 1194620"/>
                  <a:gd name="connsiteY2" fmla="*/ 52241 h 738040"/>
                  <a:gd name="connsiteX3" fmla="*/ 871418 w 1194620"/>
                  <a:gd name="connsiteY3" fmla="*/ 9308 h 738040"/>
                  <a:gd name="connsiteX4" fmla="*/ 895965 w 1194620"/>
                  <a:gd name="connsiteY4" fmla="*/ 0 h 738040"/>
                  <a:gd name="connsiteX5" fmla="*/ 895965 w 1194620"/>
                  <a:gd name="connsiteY5" fmla="*/ 207098 h 738040"/>
                  <a:gd name="connsiteX6" fmla="*/ 1194620 w 1194620"/>
                  <a:gd name="connsiteY6" fmla="*/ 207098 h 738040"/>
                  <a:gd name="connsiteX7" fmla="*/ 597310 w 1194620"/>
                  <a:gd name="connsiteY7" fmla="*/ 738040 h 738040"/>
                  <a:gd name="connsiteX8" fmla="*/ 0 w 1194620"/>
                  <a:gd name="connsiteY8" fmla="*/ 207098 h 738040"/>
                  <a:gd name="connsiteX9" fmla="*/ 298655 w 1194620"/>
                  <a:gd name="connsiteY9" fmla="*/ 207098 h 738040"/>
                  <a:gd name="connsiteX10" fmla="*/ 298655 w 1194620"/>
                  <a:gd name="connsiteY10" fmla="*/ 0 h 73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4620" h="738040">
                    <a:moveTo>
                      <a:pt x="298655" y="0"/>
                    </a:moveTo>
                    <a:lnTo>
                      <a:pt x="323202" y="9308"/>
                    </a:lnTo>
                    <a:cubicBezTo>
                      <a:pt x="409793" y="37210"/>
                      <a:pt x="501857" y="52241"/>
                      <a:pt x="597310" y="52241"/>
                    </a:cubicBezTo>
                    <a:cubicBezTo>
                      <a:pt x="692763" y="52241"/>
                      <a:pt x="784827" y="37210"/>
                      <a:pt x="871418" y="9308"/>
                    </a:cubicBezTo>
                    <a:lnTo>
                      <a:pt x="895965" y="0"/>
                    </a:lnTo>
                    <a:lnTo>
                      <a:pt x="895965" y="207098"/>
                    </a:lnTo>
                    <a:lnTo>
                      <a:pt x="1194620" y="207098"/>
                    </a:lnTo>
                    <a:lnTo>
                      <a:pt x="597310" y="738040"/>
                    </a:lnTo>
                    <a:lnTo>
                      <a:pt x="0" y="207098"/>
                    </a:lnTo>
                    <a:lnTo>
                      <a:pt x="298655" y="207098"/>
                    </a:lnTo>
                    <a:lnTo>
                      <a:pt x="298655" y="0"/>
                    </a:lnTo>
                    <a:close/>
                  </a:path>
                </a:pathLst>
              </a:custGeom>
              <a:solidFill>
                <a:srgbClr val="0070C0"/>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lowchart: Connector 51">
                <a:extLst>
                  <a:ext uri="{FF2B5EF4-FFF2-40B4-BE49-F238E27FC236}">
                    <a16:creationId xmlns:a16="http://schemas.microsoft.com/office/drawing/2014/main" id="{C1B405F0-DB70-4A94-94D8-9274A6453605}"/>
                  </a:ext>
                </a:extLst>
              </p:cNvPr>
              <p:cNvSpPr/>
              <p:nvPr/>
            </p:nvSpPr>
            <p:spPr>
              <a:xfrm rot="10800000">
                <a:off x="2138526" y="4823674"/>
                <a:ext cx="1843549" cy="1828800"/>
              </a:xfrm>
              <a:prstGeom prst="flowChartConnector">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a:extLst>
                  <a:ext uri="{FF2B5EF4-FFF2-40B4-BE49-F238E27FC236}">
                    <a16:creationId xmlns:a16="http://schemas.microsoft.com/office/drawing/2014/main" id="{EC222297-FDFE-47A4-BD8A-EA0A53B057CD}"/>
                  </a:ext>
                </a:extLst>
              </p:cNvPr>
              <p:cNvPicPr>
                <a:picLocks noChangeAspect="1"/>
              </p:cNvPicPr>
              <p:nvPr/>
            </p:nvPicPr>
            <p:blipFill>
              <a:blip r:embed="rId2">
                <a:extLst>
                  <a:ext uri="{28A0092B-C50C-407E-A947-70E740481C1C}">
                    <a14:useLocalDpi xmlns:a14="http://schemas.microsoft.com/office/drawing/2010/main" val="0"/>
                  </a:ext>
                </a:extLst>
              </a:blip>
              <a:srcRect l="21781" t="8074" r="21781" b="7878"/>
              <a:stretch>
                <a:fillRect/>
              </a:stretch>
            </p:blipFill>
            <p:spPr>
              <a:xfrm>
                <a:off x="2240512" y="4931688"/>
                <a:ext cx="1648281" cy="1635093"/>
              </a:xfrm>
              <a:custGeom>
                <a:avLst/>
                <a:gdLst>
                  <a:gd name="connsiteX0" fmla="*/ 921775 w 1843550"/>
                  <a:gd name="connsiteY0" fmla="*/ 0 h 1828800"/>
                  <a:gd name="connsiteX1" fmla="*/ 1843550 w 1843550"/>
                  <a:gd name="connsiteY1" fmla="*/ 914400 h 1828800"/>
                  <a:gd name="connsiteX2" fmla="*/ 921775 w 1843550"/>
                  <a:gd name="connsiteY2" fmla="*/ 1828800 h 1828800"/>
                  <a:gd name="connsiteX3" fmla="*/ 0 w 1843550"/>
                  <a:gd name="connsiteY3" fmla="*/ 914400 h 1828800"/>
                  <a:gd name="connsiteX4" fmla="*/ 921775 w 184355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3550" h="1828800">
                    <a:moveTo>
                      <a:pt x="921775" y="0"/>
                    </a:moveTo>
                    <a:cubicBezTo>
                      <a:pt x="1430857" y="0"/>
                      <a:pt x="1843550" y="409391"/>
                      <a:pt x="1843550" y="914400"/>
                    </a:cubicBezTo>
                    <a:cubicBezTo>
                      <a:pt x="1843550" y="1419409"/>
                      <a:pt x="1430857" y="1828800"/>
                      <a:pt x="921775" y="1828800"/>
                    </a:cubicBezTo>
                    <a:cubicBezTo>
                      <a:pt x="412693" y="1828800"/>
                      <a:pt x="0" y="1419409"/>
                      <a:pt x="0" y="914400"/>
                    </a:cubicBezTo>
                    <a:cubicBezTo>
                      <a:pt x="0" y="409391"/>
                      <a:pt x="412693" y="0"/>
                      <a:pt x="921775" y="0"/>
                    </a:cubicBezTo>
                    <a:close/>
                  </a:path>
                </a:pathLst>
              </a:custGeom>
            </p:spPr>
          </p:pic>
        </p:grpSp>
        <p:sp>
          <p:nvSpPr>
            <p:cNvPr id="55" name="TextBox 54">
              <a:extLst>
                <a:ext uri="{FF2B5EF4-FFF2-40B4-BE49-F238E27FC236}">
                  <a16:creationId xmlns:a16="http://schemas.microsoft.com/office/drawing/2014/main" id="{997E45C2-007C-4C34-AF13-2D3C93A9B42D}"/>
                </a:ext>
              </a:extLst>
            </p:cNvPr>
            <p:cNvSpPr txBox="1"/>
            <p:nvPr/>
          </p:nvSpPr>
          <p:spPr>
            <a:xfrm>
              <a:off x="2423654" y="2066422"/>
              <a:ext cx="1784547" cy="1785104"/>
            </a:xfrm>
            <a:prstGeom prst="rect">
              <a:avLst/>
            </a:prstGeom>
            <a:noFill/>
          </p:spPr>
          <p:txBody>
            <a:bodyPr wrap="square" rtlCol="0">
              <a:spAutoFit/>
            </a:bodyPr>
            <a:lstStyle/>
            <a:p>
              <a:pPr algn="ctr"/>
              <a:r>
                <a:rPr lang="en-US" sz="2200" b="1" dirty="0">
                  <a:solidFill>
                    <a:srgbClr val="002060"/>
                  </a:solidFill>
                  <a:latin typeface="Times New Roman" panose="02020603050405020304" pitchFamily="18" charset="0"/>
                  <a:cs typeface="Times New Roman" panose="02020603050405020304" pitchFamily="18" charset="0"/>
                </a:rPr>
                <a:t>I. </a:t>
              </a:r>
              <a:r>
                <a:rPr lang="en-US" sz="2200" b="1" dirty="0" err="1">
                  <a:solidFill>
                    <a:srgbClr val="002060"/>
                  </a:solidFill>
                  <a:latin typeface="Times New Roman" panose="02020603050405020304" pitchFamily="18" charset="0"/>
                  <a:cs typeface="Times New Roman" panose="02020603050405020304" pitchFamily="18" charset="0"/>
                </a:rPr>
                <a:t>Ảnh</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hưởng</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của</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thiên</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nhiên</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đến</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sinh</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hoạt</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và</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sản</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xuất</a:t>
              </a:r>
              <a:r>
                <a:rPr lang="en-US" sz="2200" b="1" dirty="0">
                  <a:solidFill>
                    <a:srgbClr val="002060"/>
                  </a:solidFill>
                  <a:latin typeface="Times New Roman" panose="02020603050405020304" pitchFamily="18" charset="0"/>
                  <a:cs typeface="Times New Roman" panose="02020603050405020304" pitchFamily="18" charset="0"/>
                </a:rPr>
                <a:t>.</a:t>
              </a:r>
            </a:p>
          </p:txBody>
        </p:sp>
      </p:grpSp>
      <p:grpSp>
        <p:nvGrpSpPr>
          <p:cNvPr id="5" name="Group 4">
            <a:extLst>
              <a:ext uri="{FF2B5EF4-FFF2-40B4-BE49-F238E27FC236}">
                <a16:creationId xmlns:a16="http://schemas.microsoft.com/office/drawing/2014/main" id="{B51373A2-2199-4AE4-B222-93C72E1463BF}"/>
              </a:ext>
            </a:extLst>
          </p:cNvPr>
          <p:cNvGrpSpPr/>
          <p:nvPr/>
        </p:nvGrpSpPr>
        <p:grpSpPr>
          <a:xfrm>
            <a:off x="5333986" y="1862760"/>
            <a:ext cx="2064777" cy="4953594"/>
            <a:chOff x="5333986" y="1862760"/>
            <a:chExt cx="2064777" cy="4953594"/>
          </a:xfrm>
        </p:grpSpPr>
        <p:grpSp>
          <p:nvGrpSpPr>
            <p:cNvPr id="28" name="Group 27">
              <a:extLst>
                <a:ext uri="{FF2B5EF4-FFF2-40B4-BE49-F238E27FC236}">
                  <a16:creationId xmlns:a16="http://schemas.microsoft.com/office/drawing/2014/main" id="{E23FAF3E-8AD5-4680-B4CA-6BCB568AF102}"/>
                </a:ext>
              </a:extLst>
            </p:cNvPr>
            <p:cNvGrpSpPr/>
            <p:nvPr/>
          </p:nvGrpSpPr>
          <p:grpSpPr>
            <a:xfrm>
              <a:off x="5333986" y="1862760"/>
              <a:ext cx="2064777" cy="4953594"/>
              <a:chOff x="5048858" y="1698880"/>
              <a:chExt cx="2064777" cy="4953594"/>
            </a:xfrm>
          </p:grpSpPr>
          <p:sp>
            <p:nvSpPr>
              <p:cNvPr id="29" name="Flowchart: Connector 28">
                <a:extLst>
                  <a:ext uri="{FF2B5EF4-FFF2-40B4-BE49-F238E27FC236}">
                    <a16:creationId xmlns:a16="http://schemas.microsoft.com/office/drawing/2014/main" id="{0675B386-0494-431A-8F85-8BE3603B1C2C}"/>
                  </a:ext>
                </a:extLst>
              </p:cNvPr>
              <p:cNvSpPr/>
              <p:nvPr/>
            </p:nvSpPr>
            <p:spPr>
              <a:xfrm rot="10800000">
                <a:off x="5171771" y="4823674"/>
                <a:ext cx="1843549" cy="1828800"/>
              </a:xfrm>
              <a:prstGeom prst="flowChartConnector">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84091AE5-DE8D-4DF4-A5BC-95A47DD5B27C}"/>
                  </a:ext>
                </a:extLst>
              </p:cNvPr>
              <p:cNvSpPr/>
              <p:nvPr/>
            </p:nvSpPr>
            <p:spPr>
              <a:xfrm>
                <a:off x="5048858" y="1698880"/>
                <a:ext cx="2064777" cy="2964426"/>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753C3D3-ED63-4245-BB92-9BE908020306}"/>
                  </a:ext>
                </a:extLst>
              </p:cNvPr>
              <p:cNvSpPr/>
              <p:nvPr/>
            </p:nvSpPr>
            <p:spPr>
              <a:xfrm rot="10800000">
                <a:off x="5501151" y="4129257"/>
                <a:ext cx="1194620" cy="738040"/>
              </a:xfrm>
              <a:custGeom>
                <a:avLst/>
                <a:gdLst>
                  <a:gd name="connsiteX0" fmla="*/ 298655 w 1194620"/>
                  <a:gd name="connsiteY0" fmla="*/ 0 h 738040"/>
                  <a:gd name="connsiteX1" fmla="*/ 323202 w 1194620"/>
                  <a:gd name="connsiteY1" fmla="*/ 9308 h 738040"/>
                  <a:gd name="connsiteX2" fmla="*/ 597310 w 1194620"/>
                  <a:gd name="connsiteY2" fmla="*/ 52241 h 738040"/>
                  <a:gd name="connsiteX3" fmla="*/ 871418 w 1194620"/>
                  <a:gd name="connsiteY3" fmla="*/ 9308 h 738040"/>
                  <a:gd name="connsiteX4" fmla="*/ 895965 w 1194620"/>
                  <a:gd name="connsiteY4" fmla="*/ 0 h 738040"/>
                  <a:gd name="connsiteX5" fmla="*/ 895965 w 1194620"/>
                  <a:gd name="connsiteY5" fmla="*/ 207098 h 738040"/>
                  <a:gd name="connsiteX6" fmla="*/ 1194620 w 1194620"/>
                  <a:gd name="connsiteY6" fmla="*/ 207098 h 738040"/>
                  <a:gd name="connsiteX7" fmla="*/ 597310 w 1194620"/>
                  <a:gd name="connsiteY7" fmla="*/ 738040 h 738040"/>
                  <a:gd name="connsiteX8" fmla="*/ 0 w 1194620"/>
                  <a:gd name="connsiteY8" fmla="*/ 207098 h 738040"/>
                  <a:gd name="connsiteX9" fmla="*/ 298655 w 1194620"/>
                  <a:gd name="connsiteY9" fmla="*/ 207098 h 738040"/>
                  <a:gd name="connsiteX10" fmla="*/ 298655 w 1194620"/>
                  <a:gd name="connsiteY10" fmla="*/ 0 h 73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4620" h="738040">
                    <a:moveTo>
                      <a:pt x="298655" y="0"/>
                    </a:moveTo>
                    <a:lnTo>
                      <a:pt x="323202" y="9308"/>
                    </a:lnTo>
                    <a:cubicBezTo>
                      <a:pt x="409793" y="37210"/>
                      <a:pt x="501857" y="52241"/>
                      <a:pt x="597310" y="52241"/>
                    </a:cubicBezTo>
                    <a:cubicBezTo>
                      <a:pt x="692763" y="52241"/>
                      <a:pt x="784827" y="37210"/>
                      <a:pt x="871418" y="9308"/>
                    </a:cubicBezTo>
                    <a:lnTo>
                      <a:pt x="895965" y="0"/>
                    </a:lnTo>
                    <a:lnTo>
                      <a:pt x="895965" y="207098"/>
                    </a:lnTo>
                    <a:lnTo>
                      <a:pt x="1194620" y="207098"/>
                    </a:lnTo>
                    <a:lnTo>
                      <a:pt x="597310" y="738040"/>
                    </a:lnTo>
                    <a:lnTo>
                      <a:pt x="0" y="207098"/>
                    </a:lnTo>
                    <a:lnTo>
                      <a:pt x="298655" y="207098"/>
                    </a:lnTo>
                    <a:lnTo>
                      <a:pt x="298655" y="0"/>
                    </a:lnTo>
                    <a:close/>
                  </a:path>
                </a:pathLst>
              </a:custGeom>
              <a:solidFill>
                <a:srgbClr val="00B05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4" name="Picture 33">
                <a:extLst>
                  <a:ext uri="{FF2B5EF4-FFF2-40B4-BE49-F238E27FC236}">
                    <a16:creationId xmlns:a16="http://schemas.microsoft.com/office/drawing/2014/main" id="{1B993AF7-7A1F-4330-86DE-DACE000F3481}"/>
                  </a:ext>
                </a:extLst>
              </p:cNvPr>
              <p:cNvPicPr>
                <a:picLocks noChangeAspect="1"/>
              </p:cNvPicPr>
              <p:nvPr/>
            </p:nvPicPr>
            <p:blipFill>
              <a:blip r:embed="rId3" cstate="print">
                <a:extLst>
                  <a:ext uri="{28A0092B-C50C-407E-A947-70E740481C1C}">
                    <a14:useLocalDpi xmlns:a14="http://schemas.microsoft.com/office/drawing/2010/main" val="0"/>
                  </a:ext>
                </a:extLst>
              </a:blip>
              <a:srcRect l="16425" r="16425"/>
              <a:stretch>
                <a:fillRect/>
              </a:stretch>
            </p:blipFill>
            <p:spPr>
              <a:xfrm>
                <a:off x="5258423" y="4903880"/>
                <a:ext cx="1676313" cy="1662901"/>
              </a:xfrm>
              <a:custGeom>
                <a:avLst/>
                <a:gdLst>
                  <a:gd name="connsiteX0" fmla="*/ 921775 w 1843550"/>
                  <a:gd name="connsiteY0" fmla="*/ 0 h 1828800"/>
                  <a:gd name="connsiteX1" fmla="*/ 1843550 w 1843550"/>
                  <a:gd name="connsiteY1" fmla="*/ 914400 h 1828800"/>
                  <a:gd name="connsiteX2" fmla="*/ 921775 w 1843550"/>
                  <a:gd name="connsiteY2" fmla="*/ 1828800 h 1828800"/>
                  <a:gd name="connsiteX3" fmla="*/ 0 w 1843550"/>
                  <a:gd name="connsiteY3" fmla="*/ 914400 h 1828800"/>
                  <a:gd name="connsiteX4" fmla="*/ 921775 w 184355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3550" h="1828800">
                    <a:moveTo>
                      <a:pt x="921775" y="0"/>
                    </a:moveTo>
                    <a:cubicBezTo>
                      <a:pt x="1430857" y="0"/>
                      <a:pt x="1843550" y="409391"/>
                      <a:pt x="1843550" y="914400"/>
                    </a:cubicBezTo>
                    <a:cubicBezTo>
                      <a:pt x="1843550" y="1419409"/>
                      <a:pt x="1430857" y="1828800"/>
                      <a:pt x="921775" y="1828800"/>
                    </a:cubicBezTo>
                    <a:cubicBezTo>
                      <a:pt x="412693" y="1828800"/>
                      <a:pt x="0" y="1419409"/>
                      <a:pt x="0" y="914400"/>
                    </a:cubicBezTo>
                    <a:cubicBezTo>
                      <a:pt x="0" y="409391"/>
                      <a:pt x="412693" y="0"/>
                      <a:pt x="921775" y="0"/>
                    </a:cubicBezTo>
                    <a:close/>
                  </a:path>
                </a:pathLst>
              </a:custGeom>
            </p:spPr>
          </p:pic>
        </p:grpSp>
        <p:sp>
          <p:nvSpPr>
            <p:cNvPr id="56" name="TextBox 55">
              <a:extLst>
                <a:ext uri="{FF2B5EF4-FFF2-40B4-BE49-F238E27FC236}">
                  <a16:creationId xmlns:a16="http://schemas.microsoft.com/office/drawing/2014/main" id="{F85A6C0C-D82E-429A-9570-F5F714201EDF}"/>
                </a:ext>
              </a:extLst>
            </p:cNvPr>
            <p:cNvSpPr txBox="1"/>
            <p:nvPr/>
          </p:nvSpPr>
          <p:spPr>
            <a:xfrm>
              <a:off x="5515901" y="2066422"/>
              <a:ext cx="1784547" cy="1446550"/>
            </a:xfrm>
            <a:prstGeom prst="rect">
              <a:avLst/>
            </a:prstGeom>
            <a:noFill/>
          </p:spPr>
          <p:txBody>
            <a:bodyPr wrap="square" rtlCol="0">
              <a:spAutoFit/>
            </a:bodyPr>
            <a:lstStyle/>
            <a:p>
              <a:pPr algn="ctr"/>
              <a:r>
                <a:rPr lang="en-US" sz="2200" b="1" dirty="0">
                  <a:solidFill>
                    <a:srgbClr val="00B050"/>
                  </a:solidFill>
                  <a:latin typeface="Times New Roman" panose="02020603050405020304" pitchFamily="18" charset="0"/>
                  <a:cs typeface="Times New Roman" panose="02020603050405020304" pitchFamily="18" charset="0"/>
                </a:rPr>
                <a:t>II. </a:t>
              </a:r>
              <a:r>
                <a:rPr lang="en-US" sz="2200" b="1" dirty="0" err="1">
                  <a:solidFill>
                    <a:srgbClr val="00B050"/>
                  </a:solidFill>
                  <a:latin typeface="Times New Roman" panose="02020603050405020304" pitchFamily="18" charset="0"/>
                  <a:cs typeface="Times New Roman" panose="02020603050405020304" pitchFamily="18" charset="0"/>
                </a:rPr>
                <a:t>Tác</a:t>
              </a:r>
              <a:r>
                <a:rPr lang="en-US" sz="2200" b="1" dirty="0">
                  <a:solidFill>
                    <a:srgbClr val="00B050"/>
                  </a:solidFill>
                  <a:latin typeface="Times New Roman" panose="02020603050405020304" pitchFamily="18" charset="0"/>
                  <a:cs typeface="Times New Roman" panose="02020603050405020304" pitchFamily="18" charset="0"/>
                </a:rPr>
                <a:t> </a:t>
              </a:r>
              <a:r>
                <a:rPr lang="en-US" sz="2200" b="1" dirty="0" err="1">
                  <a:solidFill>
                    <a:srgbClr val="00B050"/>
                  </a:solidFill>
                  <a:latin typeface="Times New Roman" panose="02020603050405020304" pitchFamily="18" charset="0"/>
                  <a:cs typeface="Times New Roman" panose="02020603050405020304" pitchFamily="18" charset="0"/>
                </a:rPr>
                <a:t>động</a:t>
              </a:r>
              <a:r>
                <a:rPr lang="en-US" sz="2200" b="1" dirty="0">
                  <a:solidFill>
                    <a:srgbClr val="00B050"/>
                  </a:solidFill>
                  <a:latin typeface="Times New Roman" panose="02020603050405020304" pitchFamily="18" charset="0"/>
                  <a:cs typeface="Times New Roman" panose="02020603050405020304" pitchFamily="18" charset="0"/>
                </a:rPr>
                <a:t> </a:t>
              </a:r>
              <a:r>
                <a:rPr lang="en-US" sz="2200" b="1" dirty="0" err="1">
                  <a:solidFill>
                    <a:srgbClr val="00B050"/>
                  </a:solidFill>
                  <a:latin typeface="Times New Roman" panose="02020603050405020304" pitchFamily="18" charset="0"/>
                  <a:cs typeface="Times New Roman" panose="02020603050405020304" pitchFamily="18" charset="0"/>
                </a:rPr>
                <a:t>của</a:t>
              </a:r>
              <a:r>
                <a:rPr lang="en-US" sz="2200" b="1" dirty="0">
                  <a:solidFill>
                    <a:srgbClr val="00B050"/>
                  </a:solidFill>
                  <a:latin typeface="Times New Roman" panose="02020603050405020304" pitchFamily="18" charset="0"/>
                  <a:cs typeface="Times New Roman" panose="02020603050405020304" pitchFamily="18" charset="0"/>
                </a:rPr>
                <a:t> con </a:t>
              </a:r>
              <a:r>
                <a:rPr lang="en-US" sz="2200" b="1" dirty="0" err="1">
                  <a:solidFill>
                    <a:srgbClr val="00B050"/>
                  </a:solidFill>
                  <a:latin typeface="Times New Roman" panose="02020603050405020304" pitchFamily="18" charset="0"/>
                  <a:cs typeface="Times New Roman" panose="02020603050405020304" pitchFamily="18" charset="0"/>
                </a:rPr>
                <a:t>người</a:t>
              </a:r>
              <a:r>
                <a:rPr lang="en-US" sz="2200" b="1" dirty="0">
                  <a:solidFill>
                    <a:srgbClr val="00B050"/>
                  </a:solidFill>
                  <a:latin typeface="Times New Roman" panose="02020603050405020304" pitchFamily="18" charset="0"/>
                  <a:cs typeface="Times New Roman" panose="02020603050405020304" pitchFamily="18" charset="0"/>
                </a:rPr>
                <a:t> </a:t>
              </a:r>
              <a:r>
                <a:rPr lang="en-US" sz="2200" b="1" dirty="0" err="1">
                  <a:solidFill>
                    <a:srgbClr val="00B050"/>
                  </a:solidFill>
                  <a:latin typeface="Times New Roman" panose="02020603050405020304" pitchFamily="18" charset="0"/>
                  <a:cs typeface="Times New Roman" panose="02020603050405020304" pitchFamily="18" charset="0"/>
                </a:rPr>
                <a:t>đến</a:t>
              </a:r>
              <a:r>
                <a:rPr lang="en-US" sz="2200" b="1" dirty="0">
                  <a:solidFill>
                    <a:srgbClr val="00B050"/>
                  </a:solidFill>
                  <a:latin typeface="Times New Roman" panose="02020603050405020304" pitchFamily="18" charset="0"/>
                  <a:cs typeface="Times New Roman" panose="02020603050405020304" pitchFamily="18" charset="0"/>
                </a:rPr>
                <a:t> </a:t>
              </a:r>
              <a:r>
                <a:rPr lang="en-US" sz="2200" b="1" dirty="0" err="1">
                  <a:solidFill>
                    <a:srgbClr val="00B050"/>
                  </a:solidFill>
                  <a:latin typeface="Times New Roman" panose="02020603050405020304" pitchFamily="18" charset="0"/>
                  <a:cs typeface="Times New Roman" panose="02020603050405020304" pitchFamily="18" charset="0"/>
                </a:rPr>
                <a:t>thiên</a:t>
              </a:r>
              <a:r>
                <a:rPr lang="en-US" sz="2200" b="1" dirty="0">
                  <a:solidFill>
                    <a:srgbClr val="00B050"/>
                  </a:solidFill>
                  <a:latin typeface="Times New Roman" panose="02020603050405020304" pitchFamily="18" charset="0"/>
                  <a:cs typeface="Times New Roman" panose="02020603050405020304" pitchFamily="18" charset="0"/>
                </a:rPr>
                <a:t> </a:t>
              </a:r>
              <a:r>
                <a:rPr lang="en-US" sz="2200" b="1" dirty="0" err="1">
                  <a:solidFill>
                    <a:srgbClr val="00B050"/>
                  </a:solidFill>
                  <a:latin typeface="Times New Roman" panose="02020603050405020304" pitchFamily="18" charset="0"/>
                  <a:cs typeface="Times New Roman" panose="02020603050405020304" pitchFamily="18" charset="0"/>
                </a:rPr>
                <a:t>nhiên</a:t>
              </a:r>
              <a:r>
                <a:rPr lang="en-US" sz="2200" b="1" dirty="0">
                  <a:solidFill>
                    <a:srgbClr val="00B050"/>
                  </a:solidFill>
                  <a:latin typeface="Times New Roman" panose="02020603050405020304" pitchFamily="18" charset="0"/>
                  <a:cs typeface="Times New Roman" panose="02020603050405020304" pitchFamily="18" charset="0"/>
                </a:rPr>
                <a:t>.</a:t>
              </a:r>
            </a:p>
          </p:txBody>
        </p:sp>
      </p:grpSp>
      <p:grpSp>
        <p:nvGrpSpPr>
          <p:cNvPr id="7" name="Group 6">
            <a:extLst>
              <a:ext uri="{FF2B5EF4-FFF2-40B4-BE49-F238E27FC236}">
                <a16:creationId xmlns:a16="http://schemas.microsoft.com/office/drawing/2014/main" id="{87737ECB-1B9A-445E-AFB3-220D1630A911}"/>
              </a:ext>
            </a:extLst>
          </p:cNvPr>
          <p:cNvGrpSpPr/>
          <p:nvPr/>
        </p:nvGrpSpPr>
        <p:grpSpPr>
          <a:xfrm>
            <a:off x="8381972" y="1856010"/>
            <a:ext cx="2064777" cy="4960345"/>
            <a:chOff x="8381972" y="1856010"/>
            <a:chExt cx="2064777" cy="4960345"/>
          </a:xfrm>
        </p:grpSpPr>
        <p:grpSp>
          <p:nvGrpSpPr>
            <p:cNvPr id="35" name="Group 34">
              <a:extLst>
                <a:ext uri="{FF2B5EF4-FFF2-40B4-BE49-F238E27FC236}">
                  <a16:creationId xmlns:a16="http://schemas.microsoft.com/office/drawing/2014/main" id="{2277715E-10DA-4B5D-8B49-3221C330197F}"/>
                </a:ext>
              </a:extLst>
            </p:cNvPr>
            <p:cNvGrpSpPr/>
            <p:nvPr/>
          </p:nvGrpSpPr>
          <p:grpSpPr>
            <a:xfrm>
              <a:off x="8381972" y="1856010"/>
              <a:ext cx="2064777" cy="4960345"/>
              <a:chOff x="8096844" y="1692129"/>
              <a:chExt cx="2064777" cy="4960345"/>
            </a:xfrm>
          </p:grpSpPr>
          <p:sp>
            <p:nvSpPr>
              <p:cNvPr id="36" name="Flowchart: Connector 35">
                <a:extLst>
                  <a:ext uri="{FF2B5EF4-FFF2-40B4-BE49-F238E27FC236}">
                    <a16:creationId xmlns:a16="http://schemas.microsoft.com/office/drawing/2014/main" id="{3E84D53C-B5D8-4EA6-9345-C954EA224445}"/>
                  </a:ext>
                </a:extLst>
              </p:cNvPr>
              <p:cNvSpPr/>
              <p:nvPr/>
            </p:nvSpPr>
            <p:spPr>
              <a:xfrm rot="10800000">
                <a:off x="8195167" y="4823674"/>
                <a:ext cx="1843549" cy="1828800"/>
              </a:xfrm>
              <a:prstGeom prst="flowChartConnector">
                <a:avLst/>
              </a:prstGeom>
              <a:noFill/>
              <a:ln w="762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C0F13282-F372-4712-A06D-AE269CE82A5E}"/>
                  </a:ext>
                </a:extLst>
              </p:cNvPr>
              <p:cNvSpPr/>
              <p:nvPr/>
            </p:nvSpPr>
            <p:spPr>
              <a:xfrm>
                <a:off x="8096844" y="1692129"/>
                <a:ext cx="2064777" cy="2964426"/>
              </a:xfrm>
              <a:prstGeom prst="roundRect">
                <a:avLst/>
              </a:prstGeom>
              <a:solidFill>
                <a:schemeClr val="bg1"/>
              </a:solidFill>
              <a:ln w="762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D78E725E-4721-4EA1-9086-FC0BD057A4D4}"/>
                  </a:ext>
                </a:extLst>
              </p:cNvPr>
              <p:cNvSpPr/>
              <p:nvPr/>
            </p:nvSpPr>
            <p:spPr>
              <a:xfrm rot="10800000">
                <a:off x="8524547" y="4129257"/>
                <a:ext cx="1194620" cy="738040"/>
              </a:xfrm>
              <a:custGeom>
                <a:avLst/>
                <a:gdLst>
                  <a:gd name="connsiteX0" fmla="*/ 298655 w 1194620"/>
                  <a:gd name="connsiteY0" fmla="*/ 0 h 738040"/>
                  <a:gd name="connsiteX1" fmla="*/ 323202 w 1194620"/>
                  <a:gd name="connsiteY1" fmla="*/ 9308 h 738040"/>
                  <a:gd name="connsiteX2" fmla="*/ 597310 w 1194620"/>
                  <a:gd name="connsiteY2" fmla="*/ 52241 h 738040"/>
                  <a:gd name="connsiteX3" fmla="*/ 871418 w 1194620"/>
                  <a:gd name="connsiteY3" fmla="*/ 9308 h 738040"/>
                  <a:gd name="connsiteX4" fmla="*/ 895965 w 1194620"/>
                  <a:gd name="connsiteY4" fmla="*/ 0 h 738040"/>
                  <a:gd name="connsiteX5" fmla="*/ 895965 w 1194620"/>
                  <a:gd name="connsiteY5" fmla="*/ 207098 h 738040"/>
                  <a:gd name="connsiteX6" fmla="*/ 1194620 w 1194620"/>
                  <a:gd name="connsiteY6" fmla="*/ 207098 h 738040"/>
                  <a:gd name="connsiteX7" fmla="*/ 597310 w 1194620"/>
                  <a:gd name="connsiteY7" fmla="*/ 738040 h 738040"/>
                  <a:gd name="connsiteX8" fmla="*/ 0 w 1194620"/>
                  <a:gd name="connsiteY8" fmla="*/ 207098 h 738040"/>
                  <a:gd name="connsiteX9" fmla="*/ 298655 w 1194620"/>
                  <a:gd name="connsiteY9" fmla="*/ 207098 h 738040"/>
                  <a:gd name="connsiteX10" fmla="*/ 298655 w 1194620"/>
                  <a:gd name="connsiteY10" fmla="*/ 0 h 73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4620" h="738040">
                    <a:moveTo>
                      <a:pt x="298655" y="0"/>
                    </a:moveTo>
                    <a:lnTo>
                      <a:pt x="323202" y="9308"/>
                    </a:lnTo>
                    <a:cubicBezTo>
                      <a:pt x="409793" y="37210"/>
                      <a:pt x="501857" y="52241"/>
                      <a:pt x="597310" y="52241"/>
                    </a:cubicBezTo>
                    <a:cubicBezTo>
                      <a:pt x="692763" y="52241"/>
                      <a:pt x="784827" y="37210"/>
                      <a:pt x="871418" y="9308"/>
                    </a:cubicBezTo>
                    <a:lnTo>
                      <a:pt x="895965" y="0"/>
                    </a:lnTo>
                    <a:lnTo>
                      <a:pt x="895965" y="207098"/>
                    </a:lnTo>
                    <a:lnTo>
                      <a:pt x="1194620" y="207098"/>
                    </a:lnTo>
                    <a:lnTo>
                      <a:pt x="597310" y="738040"/>
                    </a:lnTo>
                    <a:lnTo>
                      <a:pt x="0" y="207098"/>
                    </a:lnTo>
                    <a:lnTo>
                      <a:pt x="298655" y="207098"/>
                    </a:lnTo>
                    <a:lnTo>
                      <a:pt x="298655" y="0"/>
                    </a:lnTo>
                    <a:close/>
                  </a:path>
                </a:pathLst>
              </a:custGeom>
              <a:solidFill>
                <a:schemeClr val="accent2">
                  <a:lumMod val="40000"/>
                  <a:lumOff val="60000"/>
                </a:schemeClr>
              </a:solidFill>
              <a:ln w="762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 name="Picture 39">
                <a:extLst>
                  <a:ext uri="{FF2B5EF4-FFF2-40B4-BE49-F238E27FC236}">
                    <a16:creationId xmlns:a16="http://schemas.microsoft.com/office/drawing/2014/main" id="{81F32D04-A14D-4A71-AC75-1139346CE4DC}"/>
                  </a:ext>
                </a:extLst>
              </p:cNvPr>
              <p:cNvPicPr>
                <a:picLocks noChangeAspect="1"/>
              </p:cNvPicPr>
              <p:nvPr/>
            </p:nvPicPr>
            <p:blipFill>
              <a:blip r:embed="rId4">
                <a:extLst>
                  <a:ext uri="{28A0092B-C50C-407E-A947-70E740481C1C}">
                    <a14:useLocalDpi xmlns:a14="http://schemas.microsoft.com/office/drawing/2010/main" val="0"/>
                  </a:ext>
                </a:extLst>
              </a:blip>
              <a:srcRect l="24857" t="791" r="23983" b="10094"/>
              <a:stretch>
                <a:fillRect/>
              </a:stretch>
            </p:blipFill>
            <p:spPr>
              <a:xfrm>
                <a:off x="8257709" y="4881585"/>
                <a:ext cx="1736643" cy="1722748"/>
              </a:xfrm>
              <a:custGeom>
                <a:avLst/>
                <a:gdLst>
                  <a:gd name="connsiteX0" fmla="*/ 921775 w 1843550"/>
                  <a:gd name="connsiteY0" fmla="*/ 0 h 1828800"/>
                  <a:gd name="connsiteX1" fmla="*/ 1843550 w 1843550"/>
                  <a:gd name="connsiteY1" fmla="*/ 914400 h 1828800"/>
                  <a:gd name="connsiteX2" fmla="*/ 921775 w 1843550"/>
                  <a:gd name="connsiteY2" fmla="*/ 1828800 h 1828800"/>
                  <a:gd name="connsiteX3" fmla="*/ 0 w 1843550"/>
                  <a:gd name="connsiteY3" fmla="*/ 914400 h 1828800"/>
                  <a:gd name="connsiteX4" fmla="*/ 921775 w 184355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3550" h="1828800">
                    <a:moveTo>
                      <a:pt x="921775" y="0"/>
                    </a:moveTo>
                    <a:cubicBezTo>
                      <a:pt x="1430857" y="0"/>
                      <a:pt x="1843550" y="409391"/>
                      <a:pt x="1843550" y="914400"/>
                    </a:cubicBezTo>
                    <a:cubicBezTo>
                      <a:pt x="1843550" y="1419409"/>
                      <a:pt x="1430857" y="1828800"/>
                      <a:pt x="921775" y="1828800"/>
                    </a:cubicBezTo>
                    <a:cubicBezTo>
                      <a:pt x="412693" y="1828800"/>
                      <a:pt x="0" y="1419409"/>
                      <a:pt x="0" y="914400"/>
                    </a:cubicBezTo>
                    <a:cubicBezTo>
                      <a:pt x="0" y="409391"/>
                      <a:pt x="412693" y="0"/>
                      <a:pt x="921775" y="0"/>
                    </a:cubicBezTo>
                    <a:close/>
                  </a:path>
                </a:pathLst>
              </a:custGeom>
            </p:spPr>
          </p:pic>
        </p:grpSp>
        <p:sp>
          <p:nvSpPr>
            <p:cNvPr id="57" name="TextBox 56">
              <a:extLst>
                <a:ext uri="{FF2B5EF4-FFF2-40B4-BE49-F238E27FC236}">
                  <a16:creationId xmlns:a16="http://schemas.microsoft.com/office/drawing/2014/main" id="{73EAD528-19F5-4AF9-A9DE-EADDFD65AB50}"/>
                </a:ext>
              </a:extLst>
            </p:cNvPr>
            <p:cNvSpPr txBox="1"/>
            <p:nvPr/>
          </p:nvSpPr>
          <p:spPr>
            <a:xfrm>
              <a:off x="8556512" y="2107850"/>
              <a:ext cx="1784547" cy="1785104"/>
            </a:xfrm>
            <a:prstGeom prst="rect">
              <a:avLst/>
            </a:prstGeom>
            <a:noFill/>
          </p:spPr>
          <p:txBody>
            <a:bodyPr wrap="square" rtlCol="0">
              <a:spAutoFit/>
            </a:bodyPr>
            <a:lstStyle/>
            <a:p>
              <a:pPr algn="ctr"/>
              <a:r>
                <a:rPr lang="en-US" sz="2200" b="1" dirty="0">
                  <a:solidFill>
                    <a:schemeClr val="accent2">
                      <a:lumMod val="40000"/>
                      <a:lumOff val="60000"/>
                    </a:schemeClr>
                  </a:solidFill>
                  <a:latin typeface="Times New Roman" panose="02020603050405020304" pitchFamily="18" charset="0"/>
                  <a:cs typeface="Times New Roman" panose="02020603050405020304" pitchFamily="18" charset="0"/>
                </a:rPr>
                <a:t>III. </a:t>
              </a:r>
              <a:r>
                <a:rPr lang="en-US" sz="2200" b="1" dirty="0" err="1">
                  <a:solidFill>
                    <a:schemeClr val="accent2">
                      <a:lumMod val="40000"/>
                      <a:lumOff val="60000"/>
                    </a:schemeClr>
                  </a:solidFill>
                  <a:latin typeface="Times New Roman" panose="02020603050405020304" pitchFamily="18" charset="0"/>
                  <a:cs typeface="Times New Roman" panose="02020603050405020304" pitchFamily="18" charset="0"/>
                </a:rPr>
                <a:t>Khai</a:t>
              </a:r>
              <a:r>
                <a:rPr lang="en-US" sz="2200" b="1" dirty="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40000"/>
                      <a:lumOff val="60000"/>
                    </a:schemeClr>
                  </a:solidFill>
                  <a:latin typeface="Times New Roman" panose="02020603050405020304" pitchFamily="18" charset="0"/>
                  <a:cs typeface="Times New Roman" panose="02020603050405020304" pitchFamily="18" charset="0"/>
                </a:rPr>
                <a:t>thác</a:t>
              </a:r>
              <a:r>
                <a:rPr lang="en-US" sz="2200" b="1" dirty="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40000"/>
                      <a:lumOff val="60000"/>
                    </a:schemeClr>
                  </a:solidFill>
                  <a:latin typeface="Times New Roman" panose="02020603050405020304" pitchFamily="18" charset="0"/>
                  <a:cs typeface="Times New Roman" panose="02020603050405020304" pitchFamily="18" charset="0"/>
                </a:rPr>
                <a:t>và</a:t>
              </a:r>
              <a:r>
                <a:rPr lang="en-US" sz="2200" b="1" dirty="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40000"/>
                      <a:lumOff val="60000"/>
                    </a:schemeClr>
                  </a:solidFill>
                  <a:latin typeface="Times New Roman" panose="02020603050405020304" pitchFamily="18" charset="0"/>
                  <a:cs typeface="Times New Roman" panose="02020603050405020304" pitchFamily="18" charset="0"/>
                </a:rPr>
                <a:t>sử</a:t>
              </a:r>
              <a:r>
                <a:rPr lang="en-US" sz="2200" b="1" dirty="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40000"/>
                      <a:lumOff val="60000"/>
                    </a:schemeClr>
                  </a:solidFill>
                  <a:latin typeface="Times New Roman" panose="02020603050405020304" pitchFamily="18" charset="0"/>
                  <a:cs typeface="Times New Roman" panose="02020603050405020304" pitchFamily="18" charset="0"/>
                </a:rPr>
                <a:t>dụng</a:t>
              </a:r>
              <a:r>
                <a:rPr lang="en-US" sz="2200" b="1" dirty="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40000"/>
                      <a:lumOff val="60000"/>
                    </a:schemeClr>
                  </a:solidFill>
                  <a:latin typeface="Times New Roman" panose="02020603050405020304" pitchFamily="18" charset="0"/>
                  <a:cs typeface="Times New Roman" panose="02020603050405020304" pitchFamily="18" charset="0"/>
                </a:rPr>
                <a:t>tài</a:t>
              </a:r>
              <a:r>
                <a:rPr lang="en-US" sz="2200" b="1" dirty="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40000"/>
                      <a:lumOff val="60000"/>
                    </a:schemeClr>
                  </a:solidFill>
                  <a:latin typeface="Times New Roman" panose="02020603050405020304" pitchFamily="18" charset="0"/>
                  <a:cs typeface="Times New Roman" panose="02020603050405020304" pitchFamily="18" charset="0"/>
                </a:rPr>
                <a:t>nguyên</a:t>
              </a:r>
              <a:r>
                <a:rPr lang="en-US" sz="2200" b="1" dirty="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40000"/>
                      <a:lumOff val="60000"/>
                    </a:schemeClr>
                  </a:solidFill>
                  <a:latin typeface="Times New Roman" panose="02020603050405020304" pitchFamily="18" charset="0"/>
                  <a:cs typeface="Times New Roman" panose="02020603050405020304" pitchFamily="18" charset="0"/>
                </a:rPr>
                <a:t>thông</a:t>
              </a:r>
              <a:r>
                <a:rPr lang="en-US" sz="2200" b="1" dirty="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40000"/>
                      <a:lumOff val="60000"/>
                    </a:schemeClr>
                  </a:solidFill>
                  <a:latin typeface="Times New Roman" panose="02020603050405020304" pitchFamily="18" charset="0"/>
                  <a:cs typeface="Times New Roman" panose="02020603050405020304" pitchFamily="18" charset="0"/>
                </a:rPr>
                <a:t>minh</a:t>
              </a:r>
              <a:endParaRPr lang="en-US" sz="2200" b="1" dirty="0">
                <a:solidFill>
                  <a:schemeClr val="accent2">
                    <a:lumMod val="40000"/>
                    <a:lumOff val="60000"/>
                  </a:schemeClr>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99938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a:spLocks/>
          </p:cNvSpPr>
          <p:nvPr/>
        </p:nvSpPr>
        <p:spPr>
          <a:xfrm>
            <a:off x="533400" y="300383"/>
            <a:ext cx="8219366"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latin typeface="Cambria" pitchFamily="18" charset="0"/>
              </a:rPr>
              <a:t>I. </a:t>
            </a:r>
            <a:r>
              <a:rPr lang="vi-VN" sz="2400" b="1" dirty="0">
                <a:solidFill>
                  <a:srgbClr val="0D30DD"/>
                </a:solidFill>
                <a:latin typeface="Cambria" pitchFamily="18" charset="0"/>
              </a:rPr>
              <a:t>Ảnh hưởng của thiên nhiên đến sinh hoạt</a:t>
            </a:r>
            <a:r>
              <a:rPr lang="en-US" sz="2400" b="1" dirty="0">
                <a:solidFill>
                  <a:srgbClr val="0D30DD"/>
                </a:solidFill>
                <a:latin typeface="Cambria" pitchFamily="18" charset="0"/>
              </a:rPr>
              <a:t> </a:t>
            </a:r>
            <a:r>
              <a:rPr lang="vi-VN" sz="2400" b="1" dirty="0">
                <a:solidFill>
                  <a:srgbClr val="0D30DD"/>
                </a:solidFill>
                <a:latin typeface="Cambria" pitchFamily="18" charset="0"/>
              </a:rPr>
              <a:t>và sản xuất </a:t>
            </a:r>
            <a:endParaRPr lang="en-US" sz="2400" b="1" dirty="0">
              <a:solidFill>
                <a:srgbClr val="0D30DD"/>
              </a:solidFill>
              <a:latin typeface="Cambria" pitchFamily="18" charset="0"/>
            </a:endParaRPr>
          </a:p>
        </p:txBody>
      </p:sp>
    </p:spTree>
    <p:extLst>
      <p:ext uri="{BB962C8B-B14F-4D97-AF65-F5344CB8AC3E}">
        <p14:creationId xmlns:p14="http://schemas.microsoft.com/office/powerpoint/2010/main" val="12612298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6">
            <a:extLst>
              <a:ext uri="{FF2B5EF4-FFF2-40B4-BE49-F238E27FC236}">
                <a16:creationId xmlns:a16="http://schemas.microsoft.com/office/drawing/2014/main" id="{33301215-0202-4214-A63D-555E32B059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7519" y="3354713"/>
            <a:ext cx="4351554" cy="25850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a:extLst>
              <a:ext uri="{FF2B5EF4-FFF2-40B4-BE49-F238E27FC236}">
                <a16:creationId xmlns:a16="http://schemas.microsoft.com/office/drawing/2014/main" id="{094C93C8-824E-4103-AC69-F3161CB387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7519" y="1261323"/>
            <a:ext cx="4351554" cy="238857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B1ED16FA-728E-4EEC-AC1D-C49A75C7900A}"/>
              </a:ext>
            </a:extLst>
          </p:cNvPr>
          <p:cNvGrpSpPr/>
          <p:nvPr/>
        </p:nvGrpSpPr>
        <p:grpSpPr>
          <a:xfrm>
            <a:off x="0" y="1385327"/>
            <a:ext cx="3343276" cy="4529137"/>
            <a:chOff x="-6927" y="961392"/>
            <a:chExt cx="3343276" cy="4529137"/>
          </a:xfrm>
        </p:grpSpPr>
        <p:pic>
          <p:nvPicPr>
            <p:cNvPr id="32" name="Picture 4">
              <a:extLst>
                <a:ext uri="{FF2B5EF4-FFF2-40B4-BE49-F238E27FC236}">
                  <a16:creationId xmlns:a16="http://schemas.microsoft.com/office/drawing/2014/main" id="{37E23D51-33E7-4744-8719-D918F5C0DA1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20" r="29872" b="14092"/>
            <a:stretch/>
          </p:blipFill>
          <p:spPr bwMode="auto">
            <a:xfrm>
              <a:off x="-6927" y="961392"/>
              <a:ext cx="3343276" cy="452913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475A53CE-1116-478A-84B2-94E69EBD8274}"/>
                </a:ext>
              </a:extLst>
            </p:cNvPr>
            <p:cNvPicPr>
              <a:picLocks noChangeAspect="1"/>
            </p:cNvPicPr>
            <p:nvPr/>
          </p:nvPicPr>
          <p:blipFill>
            <a:blip r:embed="rId5">
              <a:extLst>
                <a:ext uri="{28A0092B-C50C-407E-A947-70E740481C1C}">
                  <a14:useLocalDpi xmlns:a14="http://schemas.microsoft.com/office/drawing/2010/main" val="0"/>
                </a:ext>
              </a:extLst>
            </a:blip>
            <a:srcRect l="10916" t="11302" r="14919" b="11381"/>
            <a:stretch>
              <a:fillRect/>
            </a:stretch>
          </p:blipFill>
          <p:spPr>
            <a:xfrm>
              <a:off x="108456" y="1929096"/>
              <a:ext cx="2776538" cy="2889846"/>
            </a:xfrm>
            <a:prstGeom prst="ellipse">
              <a:avLst/>
            </a:prstGeom>
            <a:ln>
              <a:noFill/>
            </a:ln>
            <a:effectLst>
              <a:softEdge rad="112500"/>
            </a:effectLst>
          </p:spPr>
        </p:pic>
      </p:grpSp>
      <p:sp>
        <p:nvSpPr>
          <p:cNvPr id="35" name="Rectangle 34">
            <a:extLst>
              <a:ext uri="{FF2B5EF4-FFF2-40B4-BE49-F238E27FC236}">
                <a16:creationId xmlns:a16="http://schemas.microsoft.com/office/drawing/2014/main" id="{3F38EDEB-C644-4616-8704-E77261EE6670}"/>
              </a:ext>
            </a:extLst>
          </p:cNvPr>
          <p:cNvSpPr/>
          <p:nvPr/>
        </p:nvSpPr>
        <p:spPr>
          <a:xfrm>
            <a:off x="5486399" y="1261323"/>
            <a:ext cx="6225453" cy="1015663"/>
          </a:xfrm>
          <a:prstGeom prst="rect">
            <a:avLst/>
          </a:prstGeom>
        </p:spPr>
        <p:txBody>
          <a:bodyPr wrap="square">
            <a:spAutoFit/>
          </a:bodyPr>
          <a:lstStyle/>
          <a:p>
            <a:pPr algn="just"/>
            <a:r>
              <a:rPr lang="vi-VN" sz="2000" dirty="0">
                <a:latin typeface="Cambria" panose="02040503050406030204" pitchFamily="18" charset="0"/>
                <a:ea typeface="Cambria" panose="02040503050406030204" pitchFamily="18" charset="0"/>
              </a:rPr>
              <a:t>Thiên nhiên cho con người không gian sống, cung cấp các điều kiện cho sinh hoạt và sản xuất và là nơi chứa đựng phế thải của con người.</a:t>
            </a:r>
          </a:p>
        </p:txBody>
      </p:sp>
      <p:sp>
        <p:nvSpPr>
          <p:cNvPr id="36" name="TextBox 35">
            <a:extLst>
              <a:ext uri="{FF2B5EF4-FFF2-40B4-BE49-F238E27FC236}">
                <a16:creationId xmlns:a16="http://schemas.microsoft.com/office/drawing/2014/main" id="{6EEFF697-7AB4-41F5-B86A-DFBEC4E46A86}"/>
              </a:ext>
            </a:extLst>
          </p:cNvPr>
          <p:cNvSpPr txBox="1"/>
          <p:nvPr/>
        </p:nvSpPr>
        <p:spPr>
          <a:xfrm>
            <a:off x="5731236" y="5196567"/>
            <a:ext cx="5735780" cy="400110"/>
          </a:xfrm>
          <a:prstGeom prst="rect">
            <a:avLst/>
          </a:prstGeom>
          <a:noFill/>
        </p:spPr>
        <p:txBody>
          <a:bodyPr wrap="square">
            <a:spAutoFit/>
          </a:bodyPr>
          <a:lstStyle/>
          <a:p>
            <a:pPr algn="just"/>
            <a:r>
              <a:rPr lang="vi-VN" sz="2000" dirty="0">
                <a:latin typeface="+mj-lt"/>
                <a:ea typeface="Cambria" panose="02040503050406030204" pitchFamily="18" charset="0"/>
              </a:rPr>
              <a:t>Gây ra các thiên tai, dịch bệnh.</a:t>
            </a:r>
          </a:p>
        </p:txBody>
      </p:sp>
    </p:spTree>
    <p:extLst>
      <p:ext uri="{BB962C8B-B14F-4D97-AF65-F5344CB8AC3E}">
        <p14:creationId xmlns:p14="http://schemas.microsoft.com/office/powerpoint/2010/main" val="32053640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600200" y="152400"/>
            <a:ext cx="9601200" cy="707886"/>
          </a:xfrm>
          <a:prstGeom prst="rect">
            <a:avLst/>
          </a:prstGeom>
        </p:spPr>
        <p:txBody>
          <a:bodyPr wrap="square">
            <a:spAutoFit/>
          </a:bodyPr>
          <a:lstStyle/>
          <a:p>
            <a:pPr algn="just"/>
            <a:r>
              <a:rPr lang="en-US" sz="2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Quan</a:t>
            </a:r>
            <a:r>
              <a:rPr lang="en-US" sz="2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sát</a:t>
            </a:r>
            <a:r>
              <a:rPr lang="en-US" sz="2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các</a:t>
            </a:r>
            <a:r>
              <a:rPr lang="en-US" sz="2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hình</a:t>
            </a:r>
            <a:r>
              <a:rPr lang="en-US" sz="2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ảnh</a:t>
            </a:r>
            <a:r>
              <a:rPr lang="en-US" sz="2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sau</a:t>
            </a:r>
            <a:r>
              <a:rPr lang="en-US" sz="2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và</a:t>
            </a:r>
            <a:r>
              <a:rPr lang="en-US" sz="2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hiểu</a:t>
            </a:r>
            <a:r>
              <a:rPr lang="en-US" sz="2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biết</a:t>
            </a:r>
            <a:r>
              <a:rPr lang="en-US" sz="2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của</a:t>
            </a:r>
            <a:r>
              <a:rPr lang="en-US" sz="2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mình</a:t>
            </a:r>
            <a:r>
              <a:rPr lang="en-US" sz="2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hãy</a:t>
            </a:r>
            <a:r>
              <a:rPr lang="en-US" sz="2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cho</a:t>
            </a:r>
            <a:r>
              <a:rPr lang="en-US" sz="2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biết</a:t>
            </a:r>
            <a:r>
              <a:rPr lang="en-US" sz="2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v</a:t>
            </a:r>
            <a:r>
              <a:rPr lang="vi-VN" sz="2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ừa qua ở miền Trung nước ta xảy ra thiên tai nào nghiêm trọng? Nêu biện pháp</a:t>
            </a:r>
            <a:r>
              <a:rPr lang="en-US" sz="2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vi-VN" sz="2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khắc phục.</a:t>
            </a:r>
          </a:p>
        </p:txBody>
      </p:sp>
      <p:sp>
        <p:nvSpPr>
          <p:cNvPr id="17" name="Rectangle 16"/>
          <p:cNvSpPr/>
          <p:nvPr/>
        </p:nvSpPr>
        <p:spPr>
          <a:xfrm>
            <a:off x="914400" y="5486400"/>
            <a:ext cx="10085980" cy="1015663"/>
          </a:xfrm>
          <a:prstGeom prst="rect">
            <a:avLst/>
          </a:prstGeom>
        </p:spPr>
        <p:txBody>
          <a:bodyPr wrap="square">
            <a:spAutoFit/>
          </a:bodyPr>
          <a:lstStyle/>
          <a:p>
            <a:pPr algn="just"/>
            <a:r>
              <a:rPr lang="vi-VN" sz="2000" dirty="0">
                <a:latin typeface="Times New Roman" panose="02020603050405020304" pitchFamily="18" charset="0"/>
                <a:ea typeface="Cambria" panose="02040503050406030204" pitchFamily="18" charset="0"/>
                <a:cs typeface="Times New Roman" panose="02020603050405020304" pitchFamily="18" charset="0"/>
              </a:rPr>
              <a:t>- Miền Trung vừa qua đã xảy tình trạng bão, lũ, sạt lở đất.</a:t>
            </a:r>
          </a:p>
          <a:p>
            <a:pPr algn="just"/>
            <a:r>
              <a:rPr lang="vi-VN" sz="2000" dirty="0">
                <a:latin typeface="Times New Roman" panose="02020603050405020304" pitchFamily="18" charset="0"/>
                <a:ea typeface="Cambria" panose="02040503050406030204" pitchFamily="18" charset="0"/>
                <a:cs typeface="Times New Roman" panose="02020603050405020304" pitchFamily="18" charset="0"/>
              </a:rPr>
              <a:t>- Biện pháp: cứu trợ thực phẩm, theo dõi tình hình thời tiết, gấp rút tìm nơi trú ẩn xa vùng nguy hiểm, trồng và bảo vệ rừng…</a:t>
            </a:r>
          </a:p>
        </p:txBody>
      </p:sp>
      <p:grpSp>
        <p:nvGrpSpPr>
          <p:cNvPr id="2" name="Group 1">
            <a:extLst>
              <a:ext uri="{FF2B5EF4-FFF2-40B4-BE49-F238E27FC236}">
                <a16:creationId xmlns:a16="http://schemas.microsoft.com/office/drawing/2014/main" id="{CA47C837-D8CD-4DD4-8278-02D03973E357}"/>
              </a:ext>
            </a:extLst>
          </p:cNvPr>
          <p:cNvGrpSpPr/>
          <p:nvPr/>
        </p:nvGrpSpPr>
        <p:grpSpPr>
          <a:xfrm>
            <a:off x="1600200" y="1088840"/>
            <a:ext cx="7391529" cy="4246659"/>
            <a:chOff x="1600200" y="1088840"/>
            <a:chExt cx="7391529" cy="4246659"/>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088840"/>
              <a:ext cx="3749165" cy="299522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5490" y="2438400"/>
              <a:ext cx="3606239" cy="289709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grpSp>
    </p:spTree>
    <p:extLst>
      <p:ext uri="{BB962C8B-B14F-4D97-AF65-F5344CB8AC3E}">
        <p14:creationId xmlns:p14="http://schemas.microsoft.com/office/powerpoint/2010/main" val="1036844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a:spLocks/>
          </p:cNvSpPr>
          <p:nvPr/>
        </p:nvSpPr>
        <p:spPr>
          <a:xfrm>
            <a:off x="577779" y="239325"/>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latin typeface="Cambria" pitchFamily="18" charset="0"/>
              </a:rPr>
              <a:t>II. </a:t>
            </a:r>
            <a:r>
              <a:rPr lang="vi-VN" sz="2400" b="1" dirty="0">
                <a:solidFill>
                  <a:srgbClr val="0D30DD"/>
                </a:solidFill>
                <a:latin typeface="Cambria" pitchFamily="18" charset="0"/>
              </a:rPr>
              <a:t>Tác động của con người đến thiên nhiên</a:t>
            </a:r>
            <a:endParaRPr lang="en-US" sz="2400" b="1" dirty="0">
              <a:solidFill>
                <a:srgbClr val="0D30DD"/>
              </a:solidFill>
              <a:latin typeface="Cambria" pitchFamily="18" charset="0"/>
            </a:endParaRPr>
          </a:p>
        </p:txBody>
      </p:sp>
      <p:sp>
        <p:nvSpPr>
          <p:cNvPr id="124" name="AutoShape 9"/>
          <p:cNvSpPr>
            <a:spLocks noChangeAspect="1" noChangeArrowheads="1" noTextEdit="1"/>
          </p:cNvSpPr>
          <p:nvPr/>
        </p:nvSpPr>
        <p:spPr bwMode="gray">
          <a:xfrm flipH="1">
            <a:off x="6316663" y="5270765"/>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666699"/>
              </a:solidFill>
              <a:latin typeface="Arial" charset="0"/>
            </a:endParaRPr>
          </a:p>
        </p:txBody>
      </p:sp>
    </p:spTree>
    <p:extLst>
      <p:ext uri="{BB962C8B-B14F-4D97-AF65-F5344CB8AC3E}">
        <p14:creationId xmlns:p14="http://schemas.microsoft.com/office/powerpoint/2010/main" val="24199977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5715000" y="1062536"/>
            <a:ext cx="5382491" cy="1323439"/>
          </a:xfrm>
          <a:prstGeom prst="rect">
            <a:avLst/>
          </a:prstGeom>
        </p:spPr>
        <p:txBody>
          <a:bodyPr wrap="square">
            <a:spAutoFit/>
          </a:bodyPr>
          <a:lstStyle/>
          <a:p>
            <a:pPr algn="just"/>
            <a:r>
              <a:rPr lang="vi-VN" sz="2000" dirty="0">
                <a:latin typeface="+mj-lt"/>
                <a:ea typeface="Cambria" panose="02040503050406030204" pitchFamily="18" charset="0"/>
              </a:rPr>
              <a:t>+ Tạo ra những hệ sinh thái nhân tạo tươi đẹp như công viên, vườn hoa, khu nghỉ dưỡng sinh thái,...</a:t>
            </a:r>
          </a:p>
          <a:p>
            <a:pPr algn="just"/>
            <a:r>
              <a:rPr lang="vi-VN" sz="2000" dirty="0">
                <a:latin typeface="+mj-lt"/>
                <a:ea typeface="Cambria" panose="02040503050406030204" pitchFamily="18" charset="0"/>
              </a:rPr>
              <a:t>+ Bảo vệ môi trường, khắc phục sự cố môi trường, phòng chống thiên tai...</a:t>
            </a:r>
          </a:p>
        </p:txBody>
      </p:sp>
      <p:sp>
        <p:nvSpPr>
          <p:cNvPr id="24" name="TextBox 23">
            <a:extLst>
              <a:ext uri="{FF2B5EF4-FFF2-40B4-BE49-F238E27FC236}">
                <a16:creationId xmlns:a16="http://schemas.microsoft.com/office/drawing/2014/main" id="{AEC85C0C-1966-4977-AF54-5CAF88D3F75C}"/>
              </a:ext>
            </a:extLst>
          </p:cNvPr>
          <p:cNvSpPr txBox="1"/>
          <p:nvPr/>
        </p:nvSpPr>
        <p:spPr>
          <a:xfrm>
            <a:off x="5410200" y="4756040"/>
            <a:ext cx="5867400" cy="1323439"/>
          </a:xfrm>
          <a:prstGeom prst="rect">
            <a:avLst/>
          </a:prstGeom>
          <a:noFill/>
        </p:spPr>
        <p:txBody>
          <a:bodyPr wrap="square">
            <a:spAutoFit/>
          </a:bodyPr>
          <a:lstStyle/>
          <a:p>
            <a:pPr algn="just"/>
            <a:r>
              <a:rPr lang="vi-VN" sz="2000" dirty="0">
                <a:latin typeface="+mj-lt"/>
                <a:ea typeface="Cambria" panose="02040503050406030204" pitchFamily="18" charset="0"/>
              </a:rPr>
              <a:t>+ Các hoạt động công nghiệp, nông nghiệp làm biến đổi sâu sắc môi trường đất, nước, không khí, sinh vật...</a:t>
            </a:r>
          </a:p>
          <a:p>
            <a:pPr algn="just"/>
            <a:r>
              <a:rPr lang="vi-VN" sz="2000" dirty="0">
                <a:latin typeface="+mj-lt"/>
                <a:ea typeface="Cambria" panose="02040503050406030204" pitchFamily="18" charset="0"/>
              </a:rPr>
              <a:t>+ Sức ép dân số, quá trình đô thị hóa, con người tăng cường khai thác tự nhiên và phá thải môi trường.</a:t>
            </a:r>
          </a:p>
        </p:txBody>
      </p:sp>
      <p:pic>
        <p:nvPicPr>
          <p:cNvPr id="25" name="Picture 24">
            <a:extLst>
              <a:ext uri="{FF2B5EF4-FFF2-40B4-BE49-F238E27FC236}">
                <a16:creationId xmlns:a16="http://schemas.microsoft.com/office/drawing/2014/main" id="{23A5B97B-BDD0-456B-B6A3-34EE6D8374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9347" y="3305232"/>
            <a:ext cx="4351554" cy="258508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5">
            <a:extLst>
              <a:ext uri="{FF2B5EF4-FFF2-40B4-BE49-F238E27FC236}">
                <a16:creationId xmlns:a16="http://schemas.microsoft.com/office/drawing/2014/main" id="{B49EB1F3-2F98-432C-9301-B7296DC2CD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1638" y="1167096"/>
            <a:ext cx="4351554" cy="2388573"/>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B14817C8-EA29-4F15-B776-6857C6191715}"/>
              </a:ext>
            </a:extLst>
          </p:cNvPr>
          <p:cNvGrpSpPr/>
          <p:nvPr/>
        </p:nvGrpSpPr>
        <p:grpSpPr>
          <a:xfrm>
            <a:off x="-18610" y="992465"/>
            <a:ext cx="3343276" cy="4529137"/>
            <a:chOff x="-18610" y="992465"/>
            <a:chExt cx="3343276" cy="4529137"/>
          </a:xfrm>
        </p:grpSpPr>
        <p:pic>
          <p:nvPicPr>
            <p:cNvPr id="33" name="Picture 4">
              <a:extLst>
                <a:ext uri="{FF2B5EF4-FFF2-40B4-BE49-F238E27FC236}">
                  <a16:creationId xmlns:a16="http://schemas.microsoft.com/office/drawing/2014/main" id="{25BB311D-3755-4A1D-A9C2-75A00AA44D1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20" r="29872" b="14092"/>
            <a:stretch/>
          </p:blipFill>
          <p:spPr bwMode="auto">
            <a:xfrm>
              <a:off x="-18610" y="992465"/>
              <a:ext cx="3343276" cy="452913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DA0A5C94-FF87-4034-BCF0-63F13252603C}"/>
                </a:ext>
              </a:extLst>
            </p:cNvPr>
            <p:cNvPicPr>
              <a:picLocks noChangeAspect="1"/>
            </p:cNvPicPr>
            <p:nvPr/>
          </p:nvPicPr>
          <p:blipFill>
            <a:blip r:embed="rId5">
              <a:extLst>
                <a:ext uri="{28A0092B-C50C-407E-A947-70E740481C1C}">
                  <a14:useLocalDpi xmlns:a14="http://schemas.microsoft.com/office/drawing/2010/main" val="0"/>
                </a:ext>
              </a:extLst>
            </a:blip>
            <a:srcRect l="12076" t="2160" r="6049" b="16406"/>
            <a:stretch>
              <a:fillRect/>
            </a:stretch>
          </p:blipFill>
          <p:spPr>
            <a:xfrm>
              <a:off x="13855" y="1856894"/>
              <a:ext cx="2912346" cy="2896675"/>
            </a:xfrm>
            <a:prstGeom prst="ellipse">
              <a:avLst/>
            </a:prstGeom>
            <a:ln>
              <a:noFill/>
            </a:ln>
            <a:effectLst>
              <a:softEdge rad="112500"/>
            </a:effectLst>
          </p:spPr>
        </p:pic>
      </p:grpSp>
    </p:spTree>
    <p:extLst>
      <p:ext uri="{BB962C8B-B14F-4D97-AF65-F5344CB8AC3E}">
        <p14:creationId xmlns:p14="http://schemas.microsoft.com/office/powerpoint/2010/main" val="27375093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a:spLocks/>
          </p:cNvSpPr>
          <p:nvPr/>
        </p:nvSpPr>
        <p:spPr>
          <a:xfrm>
            <a:off x="761727" y="100413"/>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latin typeface="Cambria" pitchFamily="18" charset="0"/>
              </a:rPr>
              <a:t>III. </a:t>
            </a:r>
            <a:r>
              <a:rPr lang="en-US" sz="2400" b="1" dirty="0" err="1">
                <a:solidFill>
                  <a:srgbClr val="0D30DD"/>
                </a:solidFill>
                <a:latin typeface="Cambria" pitchFamily="18" charset="0"/>
              </a:rPr>
              <a:t>Khai</a:t>
            </a:r>
            <a:r>
              <a:rPr lang="en-US" sz="2400" b="1" dirty="0">
                <a:solidFill>
                  <a:srgbClr val="0D30DD"/>
                </a:solidFill>
                <a:latin typeface="Cambria" pitchFamily="18" charset="0"/>
              </a:rPr>
              <a:t> </a:t>
            </a:r>
            <a:r>
              <a:rPr lang="en-US" sz="2400" b="1" dirty="0" err="1">
                <a:solidFill>
                  <a:srgbClr val="0D30DD"/>
                </a:solidFill>
                <a:latin typeface="Cambria" pitchFamily="18" charset="0"/>
              </a:rPr>
              <a:t>thác</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sử</a:t>
            </a:r>
            <a:r>
              <a:rPr lang="en-US" sz="2400" b="1" dirty="0">
                <a:solidFill>
                  <a:srgbClr val="0D30DD"/>
                </a:solidFill>
                <a:latin typeface="Cambria" pitchFamily="18" charset="0"/>
              </a:rPr>
              <a:t> </a:t>
            </a:r>
            <a:r>
              <a:rPr lang="en-US" sz="2400" b="1" dirty="0" err="1">
                <a:solidFill>
                  <a:srgbClr val="0D30DD"/>
                </a:solidFill>
                <a:latin typeface="Cambria" pitchFamily="18" charset="0"/>
              </a:rPr>
              <a:t>dụng</a:t>
            </a:r>
            <a:r>
              <a:rPr lang="en-US" sz="2400" b="1" dirty="0">
                <a:solidFill>
                  <a:srgbClr val="0D30DD"/>
                </a:solidFill>
                <a:latin typeface="Cambria" pitchFamily="18" charset="0"/>
              </a:rPr>
              <a:t> </a:t>
            </a:r>
            <a:r>
              <a:rPr lang="en-US" sz="2400" b="1" dirty="0" err="1">
                <a:solidFill>
                  <a:srgbClr val="0D30DD"/>
                </a:solidFill>
                <a:latin typeface="Cambria" pitchFamily="18" charset="0"/>
              </a:rPr>
              <a:t>tài</a:t>
            </a:r>
            <a:r>
              <a:rPr lang="en-US" sz="2400" b="1" dirty="0">
                <a:solidFill>
                  <a:srgbClr val="0D30DD"/>
                </a:solidFill>
                <a:latin typeface="Cambria" pitchFamily="18" charset="0"/>
              </a:rPr>
              <a:t> </a:t>
            </a:r>
            <a:r>
              <a:rPr lang="en-US" sz="2400" b="1" dirty="0" err="1">
                <a:solidFill>
                  <a:srgbClr val="0D30DD"/>
                </a:solidFill>
                <a:latin typeface="Cambria" pitchFamily="18" charset="0"/>
              </a:rPr>
              <a:t>nguyên</a:t>
            </a:r>
            <a:r>
              <a:rPr lang="en-US" sz="2400" b="1" dirty="0">
                <a:solidFill>
                  <a:srgbClr val="0D30DD"/>
                </a:solidFill>
                <a:latin typeface="Cambria" pitchFamily="18" charset="0"/>
              </a:rPr>
              <a:t> </a:t>
            </a:r>
            <a:r>
              <a:rPr lang="en-US" sz="2400" b="1" dirty="0" err="1">
                <a:solidFill>
                  <a:srgbClr val="0D30DD"/>
                </a:solidFill>
                <a:latin typeface="Cambria" pitchFamily="18" charset="0"/>
              </a:rPr>
              <a:t>thông</a:t>
            </a:r>
            <a:r>
              <a:rPr lang="en-US" sz="2400" b="1" dirty="0">
                <a:solidFill>
                  <a:srgbClr val="0D30DD"/>
                </a:solidFill>
                <a:latin typeface="Cambria" pitchFamily="18" charset="0"/>
              </a:rPr>
              <a:t> minh</a:t>
            </a:r>
          </a:p>
        </p:txBody>
      </p:sp>
    </p:spTree>
    <p:extLst>
      <p:ext uri="{BB962C8B-B14F-4D97-AF65-F5344CB8AC3E}">
        <p14:creationId xmlns:p14="http://schemas.microsoft.com/office/powerpoint/2010/main" val="14684442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728854" y="4882884"/>
            <a:ext cx="6026727" cy="1323439"/>
          </a:xfrm>
          <a:prstGeom prst="rect">
            <a:avLst/>
          </a:prstGeom>
        </p:spPr>
        <p:txBody>
          <a:bodyPr wrap="square">
            <a:spAutoFit/>
          </a:bodyPr>
          <a:lstStyle/>
          <a:p>
            <a:pPr algn="just"/>
            <a:r>
              <a:rPr lang="en-US" sz="2000" dirty="0">
                <a:latin typeface="Times New Roman" panose="02020603050405020304" pitchFamily="18" charset="0"/>
                <a:ea typeface="Cambria" panose="02040503050406030204" pitchFamily="18" charset="0"/>
                <a:cs typeface="Times New Roman" panose="02020603050405020304" pitchFamily="18" charset="0"/>
              </a:rPr>
              <a:t>T</a:t>
            </a:r>
            <a:r>
              <a:rPr lang="vi-VN" sz="2000" dirty="0">
                <a:latin typeface="Times New Roman" panose="02020603050405020304" pitchFamily="18" charset="0"/>
                <a:ea typeface="Cambria" panose="02040503050406030204" pitchFamily="18" charset="0"/>
                <a:cs typeface="Times New Roman" panose="02020603050405020304" pitchFamily="18" charset="0"/>
              </a:rPr>
              <a:t>ài nguyên </a:t>
            </a:r>
            <a:r>
              <a:rPr lang="en-US" sz="2000" dirty="0" err="1">
                <a:latin typeface="Times New Roman" panose="02020603050405020304" pitchFamily="18" charset="0"/>
                <a:ea typeface="Cambria" panose="02040503050406030204" pitchFamily="18" charset="0"/>
                <a:cs typeface="Times New Roman" panose="02020603050405020304" pitchFamily="18" charset="0"/>
              </a:rPr>
              <a:t>thiên</a:t>
            </a:r>
            <a:r>
              <a:rPr lang="en-US" sz="2000" dirty="0">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latin typeface="Times New Roman" panose="02020603050405020304" pitchFamily="18" charset="0"/>
                <a:ea typeface="Cambria" panose="02040503050406030204" pitchFamily="18" charset="0"/>
                <a:cs typeface="Times New Roman" panose="02020603050405020304" pitchFamily="18" charset="0"/>
              </a:rPr>
              <a:t>nhiêm</a:t>
            </a:r>
            <a:r>
              <a:rPr lang="en-US" sz="2000" dirty="0">
                <a:latin typeface="Times New Roman" panose="02020603050405020304" pitchFamily="18" charset="0"/>
                <a:ea typeface="Cambria" panose="02040503050406030204" pitchFamily="18" charset="0"/>
                <a:cs typeface="Times New Roman" panose="02020603050405020304" pitchFamily="18" charset="0"/>
              </a:rPr>
              <a:t> chia </a:t>
            </a:r>
            <a:r>
              <a:rPr lang="en-US" sz="2000" dirty="0" err="1">
                <a:latin typeface="Times New Roman" panose="02020603050405020304" pitchFamily="18" charset="0"/>
                <a:ea typeface="Cambria" panose="02040503050406030204" pitchFamily="18" charset="0"/>
                <a:cs typeface="Times New Roman" panose="02020603050405020304" pitchFamily="18" charset="0"/>
              </a:rPr>
              <a:t>làm</a:t>
            </a:r>
            <a:r>
              <a:rPr lang="vi-VN" sz="2000" dirty="0">
                <a:latin typeface="Times New Roman" panose="02020603050405020304" pitchFamily="18" charset="0"/>
                <a:ea typeface="Cambria" panose="02040503050406030204" pitchFamily="18" charset="0"/>
                <a:cs typeface="Times New Roman" panose="02020603050405020304" pitchFamily="18" charset="0"/>
              </a:rPr>
              <a:t> 3 loại: </a:t>
            </a:r>
          </a:p>
          <a:p>
            <a:pPr algn="just"/>
            <a:r>
              <a:rPr lang="vi-VN" sz="2000" dirty="0">
                <a:latin typeface="Times New Roman" panose="02020603050405020304" pitchFamily="18" charset="0"/>
                <a:ea typeface="Cambria" panose="02040503050406030204" pitchFamily="18" charset="0"/>
                <a:cs typeface="Times New Roman" panose="02020603050405020304" pitchFamily="18" charset="0"/>
              </a:rPr>
              <a:t>+ Không khôi phục được: khoáng sản</a:t>
            </a:r>
          </a:p>
          <a:p>
            <a:pPr algn="just"/>
            <a:r>
              <a:rPr lang="vi-VN" sz="2000" dirty="0">
                <a:latin typeface="Times New Roman" panose="02020603050405020304" pitchFamily="18" charset="0"/>
                <a:ea typeface="Cambria" panose="02040503050406030204" pitchFamily="18" charset="0"/>
                <a:cs typeface="Times New Roman" panose="02020603050405020304" pitchFamily="18" charset="0"/>
              </a:rPr>
              <a:t>+ Khôi phục được: đất, nước, sinh vật…</a:t>
            </a:r>
          </a:p>
          <a:p>
            <a:pPr algn="just"/>
            <a:r>
              <a:rPr lang="vi-VN" sz="2000" dirty="0">
                <a:latin typeface="Times New Roman" panose="02020603050405020304" pitchFamily="18" charset="0"/>
                <a:ea typeface="Cambria" panose="02040503050406030204" pitchFamily="18" charset="0"/>
                <a:cs typeface="Times New Roman" panose="02020603050405020304" pitchFamily="18" charset="0"/>
              </a:rPr>
              <a:t>+ Vô tận: năng lượng gió, thủy triều, Mặt Trời…</a:t>
            </a:r>
          </a:p>
        </p:txBody>
      </p:sp>
      <p:sp>
        <p:nvSpPr>
          <p:cNvPr id="25" name="Rectangle 24">
            <a:extLst>
              <a:ext uri="{FF2B5EF4-FFF2-40B4-BE49-F238E27FC236}">
                <a16:creationId xmlns:a16="http://schemas.microsoft.com/office/drawing/2014/main" id="{1D50EA41-B403-4419-B3F3-85A22983D3C9}"/>
              </a:ext>
            </a:extLst>
          </p:cNvPr>
          <p:cNvSpPr/>
          <p:nvPr/>
        </p:nvSpPr>
        <p:spPr>
          <a:xfrm>
            <a:off x="5607627" y="653074"/>
            <a:ext cx="6269182" cy="1015663"/>
          </a:xfrm>
          <a:prstGeom prst="rect">
            <a:avLst/>
          </a:prstGeom>
        </p:spPr>
        <p:txBody>
          <a:bodyPr wrap="square">
            <a:spAutoFit/>
          </a:bodyPr>
          <a:lstStyle/>
          <a:p>
            <a:pPr algn="just"/>
            <a:r>
              <a:rPr lang="en-US" sz="2000" dirty="0">
                <a:latin typeface="Times New Roman" panose="02020603050405020304" pitchFamily="18" charset="0"/>
                <a:ea typeface="Cambria" panose="02040503050406030204" pitchFamily="18" charset="0"/>
                <a:cs typeface="Times New Roman" panose="02020603050405020304" pitchFamily="18" charset="0"/>
              </a:rPr>
              <a:t>- </a:t>
            </a:r>
            <a:r>
              <a:rPr lang="vi-VN" sz="2000" dirty="0">
                <a:latin typeface="Times New Roman" panose="02020603050405020304" pitchFamily="18" charset="0"/>
                <a:ea typeface="Cambria" panose="02040503050406030204" pitchFamily="18" charset="0"/>
                <a:cs typeface="Times New Roman" panose="02020603050405020304" pitchFamily="18" charset="0"/>
              </a:rPr>
              <a:t>Tài nguyên thiên nhiên là toàn bộ giá trị vật chất có sẵn trong tự nhiên mà con người có thể khai thác, chế biến, sử dụng trong sản xuất và đời sống.</a:t>
            </a:r>
            <a:endParaRPr lang="en-US" sz="2000" dirty="0">
              <a:latin typeface="Times New Roman" panose="02020603050405020304" pitchFamily="18" charset="0"/>
              <a:ea typeface="Cambria" panose="020405030504060302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E868A0C3-76D9-4C10-9DA5-F1B4D5FF2DF4}"/>
              </a:ext>
            </a:extLst>
          </p:cNvPr>
          <p:cNvGrpSpPr/>
          <p:nvPr/>
        </p:nvGrpSpPr>
        <p:grpSpPr>
          <a:xfrm>
            <a:off x="1981200" y="3588418"/>
            <a:ext cx="4351554" cy="2585082"/>
            <a:chOff x="1699347" y="3305232"/>
            <a:chExt cx="4351554" cy="2585082"/>
          </a:xfrm>
        </p:grpSpPr>
        <p:pic>
          <p:nvPicPr>
            <p:cNvPr id="26" name="Picture 25">
              <a:extLst>
                <a:ext uri="{FF2B5EF4-FFF2-40B4-BE49-F238E27FC236}">
                  <a16:creationId xmlns:a16="http://schemas.microsoft.com/office/drawing/2014/main" id="{E8572825-6470-4F66-A0D1-5D08349F86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9347" y="3305232"/>
              <a:ext cx="4351554" cy="25850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939BC76-12D4-4144-AE9C-D3102A84B959}"/>
                </a:ext>
              </a:extLst>
            </p:cNvPr>
            <p:cNvSpPr txBox="1"/>
            <p:nvPr/>
          </p:nvSpPr>
          <p:spPr>
            <a:xfrm>
              <a:off x="4038600" y="5121455"/>
              <a:ext cx="123287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err="1">
                  <a:latin typeface="Times New Roman" panose="02020603050405020304" pitchFamily="18" charset="0"/>
                  <a:cs typeface="Times New Roman" panose="02020603050405020304" pitchFamily="18" charset="0"/>
                </a:rPr>
                <a:t>Phân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loại</a:t>
              </a:r>
              <a:endParaRPr lang="en-US" sz="2000" dirty="0">
                <a:latin typeface="Times New Roman" panose="02020603050405020304" pitchFamily="18" charset="0"/>
                <a:cs typeface="Times New Roman" panose="02020603050405020304" pitchFamily="18" charset="0"/>
              </a:endParaRPr>
            </a:p>
          </p:txBody>
        </p:sp>
      </p:grpSp>
      <p:grpSp>
        <p:nvGrpSpPr>
          <p:cNvPr id="18" name="Group 17">
            <a:extLst>
              <a:ext uri="{FF2B5EF4-FFF2-40B4-BE49-F238E27FC236}">
                <a16:creationId xmlns:a16="http://schemas.microsoft.com/office/drawing/2014/main" id="{1F0793AE-ECFE-4311-8002-8EE66C5B5DEF}"/>
              </a:ext>
            </a:extLst>
          </p:cNvPr>
          <p:cNvGrpSpPr/>
          <p:nvPr/>
        </p:nvGrpSpPr>
        <p:grpSpPr>
          <a:xfrm>
            <a:off x="1671638" y="1167096"/>
            <a:ext cx="4351554" cy="2388573"/>
            <a:chOff x="1671638" y="1167096"/>
            <a:chExt cx="4351554" cy="2388573"/>
          </a:xfrm>
        </p:grpSpPr>
        <p:pic>
          <p:nvPicPr>
            <p:cNvPr id="27" name="Picture 5">
              <a:extLst>
                <a:ext uri="{FF2B5EF4-FFF2-40B4-BE49-F238E27FC236}">
                  <a16:creationId xmlns:a16="http://schemas.microsoft.com/office/drawing/2014/main" id="{E2DF4A94-DA30-4A1C-945B-DF05BF04AB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1638" y="1167096"/>
              <a:ext cx="4351554" cy="238857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F76D1F3-90C6-4D28-9152-8200EB01FEEB}"/>
                </a:ext>
              </a:extLst>
            </p:cNvPr>
            <p:cNvSpPr txBox="1"/>
            <p:nvPr/>
          </p:nvSpPr>
          <p:spPr>
            <a:xfrm>
              <a:off x="3976070" y="1487562"/>
              <a:ext cx="1357930" cy="400110"/>
            </a:xfrm>
            <a:prstGeom prst="rect">
              <a:avLst/>
            </a:prstGeom>
            <a:solidFill>
              <a:schemeClr val="tx2">
                <a:lumMod val="60000"/>
                <a:lumOff val="40000"/>
              </a:schemeClr>
            </a:solid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Tài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nguyên</a:t>
              </a:r>
              <a:endParaRPr lang="en-US" sz="2000" dirty="0">
                <a:latin typeface="Times New Roman" panose="02020603050405020304" pitchFamily="18" charset="0"/>
                <a:cs typeface="Times New Roman" panose="02020603050405020304" pitchFamily="18" charset="0"/>
              </a:endParaRPr>
            </a:p>
          </p:txBody>
        </p:sp>
      </p:grpSp>
      <p:grpSp>
        <p:nvGrpSpPr>
          <p:cNvPr id="22" name="Group 21">
            <a:extLst>
              <a:ext uri="{FF2B5EF4-FFF2-40B4-BE49-F238E27FC236}">
                <a16:creationId xmlns:a16="http://schemas.microsoft.com/office/drawing/2014/main" id="{00E9ED08-92B4-485A-A828-CAAE4ED116BC}"/>
              </a:ext>
            </a:extLst>
          </p:cNvPr>
          <p:cNvGrpSpPr/>
          <p:nvPr/>
        </p:nvGrpSpPr>
        <p:grpSpPr>
          <a:xfrm>
            <a:off x="-18610" y="992465"/>
            <a:ext cx="3343276" cy="4529137"/>
            <a:chOff x="-18610" y="992465"/>
            <a:chExt cx="3343276" cy="4529137"/>
          </a:xfrm>
        </p:grpSpPr>
        <p:grpSp>
          <p:nvGrpSpPr>
            <p:cNvPr id="28" name="Group 27">
              <a:extLst>
                <a:ext uri="{FF2B5EF4-FFF2-40B4-BE49-F238E27FC236}">
                  <a16:creationId xmlns:a16="http://schemas.microsoft.com/office/drawing/2014/main" id="{FCC3222D-0A57-437E-BE01-58DFB3010995}"/>
                </a:ext>
              </a:extLst>
            </p:cNvPr>
            <p:cNvGrpSpPr/>
            <p:nvPr/>
          </p:nvGrpSpPr>
          <p:grpSpPr>
            <a:xfrm>
              <a:off x="-18610" y="992465"/>
              <a:ext cx="3343276" cy="4529137"/>
              <a:chOff x="-18610" y="992465"/>
              <a:chExt cx="3343276" cy="4529137"/>
            </a:xfrm>
          </p:grpSpPr>
          <p:pic>
            <p:nvPicPr>
              <p:cNvPr id="32" name="Picture 4">
                <a:extLst>
                  <a:ext uri="{FF2B5EF4-FFF2-40B4-BE49-F238E27FC236}">
                    <a16:creationId xmlns:a16="http://schemas.microsoft.com/office/drawing/2014/main" id="{FC7E357E-F0B7-4939-908C-893CA58D5FE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20" r="29872" b="14092"/>
              <a:stretch/>
            </p:blipFill>
            <p:spPr bwMode="auto">
              <a:xfrm>
                <a:off x="-18610" y="992465"/>
                <a:ext cx="3343276" cy="452913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8E53E6C6-152F-46A4-9910-D61E4175A7DD}"/>
                  </a:ext>
                </a:extLst>
              </p:cNvPr>
              <p:cNvPicPr>
                <a:picLocks noChangeAspect="1"/>
              </p:cNvPicPr>
              <p:nvPr/>
            </p:nvPicPr>
            <p:blipFill>
              <a:blip r:embed="rId5">
                <a:extLst>
                  <a:ext uri="{28A0092B-C50C-407E-A947-70E740481C1C}">
                    <a14:useLocalDpi xmlns:a14="http://schemas.microsoft.com/office/drawing/2010/main" val="0"/>
                  </a:ext>
                </a:extLst>
              </a:blip>
              <a:srcRect l="12076" t="2160" r="6049" b="16406"/>
              <a:stretch>
                <a:fillRect/>
              </a:stretch>
            </p:blipFill>
            <p:spPr>
              <a:xfrm>
                <a:off x="13855" y="1856894"/>
                <a:ext cx="2912346" cy="2896675"/>
              </a:xfrm>
              <a:prstGeom prst="ellipse">
                <a:avLst/>
              </a:prstGeom>
              <a:ln>
                <a:noFill/>
              </a:ln>
              <a:effectLst>
                <a:softEdge rad="112500"/>
              </a:effectLst>
            </p:spPr>
          </p:pic>
        </p:grpSp>
        <p:pic>
          <p:nvPicPr>
            <p:cNvPr id="20" name="Picture 19">
              <a:extLst>
                <a:ext uri="{FF2B5EF4-FFF2-40B4-BE49-F238E27FC236}">
                  <a16:creationId xmlns:a16="http://schemas.microsoft.com/office/drawing/2014/main" id="{2DA5489F-714A-4E35-BC31-CD0439F1891E}"/>
                </a:ext>
              </a:extLst>
            </p:cNvPr>
            <p:cNvPicPr>
              <a:picLocks noChangeAspect="1"/>
            </p:cNvPicPr>
            <p:nvPr/>
          </p:nvPicPr>
          <p:blipFill rotWithShape="1">
            <a:blip r:embed="rId6">
              <a:extLst>
                <a:ext uri="{28A0092B-C50C-407E-A947-70E740481C1C}">
                  <a14:useLocalDpi xmlns:a14="http://schemas.microsoft.com/office/drawing/2010/main" val="0"/>
                </a:ext>
              </a:extLst>
            </a:blip>
            <a:srcRect l="6647" r="16667"/>
            <a:stretch/>
          </p:blipFill>
          <p:spPr>
            <a:xfrm>
              <a:off x="-14543" y="2309515"/>
              <a:ext cx="2968453" cy="2388573"/>
            </a:xfrm>
            <a:prstGeom prst="ellipse">
              <a:avLst/>
            </a:prstGeom>
            <a:ln>
              <a:noFill/>
            </a:ln>
            <a:effectLst>
              <a:softEdge rad="112500"/>
            </a:effectLst>
          </p:spPr>
        </p:pic>
      </p:grpSp>
      <p:sp>
        <p:nvSpPr>
          <p:cNvPr id="43" name="TextBox 42">
            <a:extLst>
              <a:ext uri="{FF2B5EF4-FFF2-40B4-BE49-F238E27FC236}">
                <a16:creationId xmlns:a16="http://schemas.microsoft.com/office/drawing/2014/main" id="{BD90EDFB-2048-4953-8A62-8A41AFFB876B}"/>
              </a:ext>
            </a:extLst>
          </p:cNvPr>
          <p:cNvSpPr txBox="1"/>
          <p:nvPr/>
        </p:nvSpPr>
        <p:spPr>
          <a:xfrm>
            <a:off x="5607627" y="1750577"/>
            <a:ext cx="6102926" cy="1015663"/>
          </a:xfrm>
          <a:prstGeom prst="rect">
            <a:avLst/>
          </a:prstGeom>
          <a:noFill/>
        </p:spPr>
        <p:txBody>
          <a:bodyPr wrap="square">
            <a:spAutoFit/>
          </a:bodyPr>
          <a:lstStyle/>
          <a:p>
            <a:pPr algn="just"/>
            <a:r>
              <a:rPr lang="vi-VN" sz="2000" dirty="0">
                <a:latin typeface="Times New Roman" panose="02020603050405020304" pitchFamily="18" charset="0"/>
                <a:ea typeface="Cambria" panose="02040503050406030204" pitchFamily="18" charset="0"/>
                <a:cs typeface="Times New Roman" panose="02020603050405020304" pitchFamily="18" charset="0"/>
              </a:rPr>
              <a:t>- </a:t>
            </a:r>
            <a:r>
              <a:rPr lang="en-US" sz="2000" dirty="0">
                <a:latin typeface="Times New Roman" panose="02020603050405020304" pitchFamily="18" charset="0"/>
                <a:ea typeface="Cambria" panose="02040503050406030204" pitchFamily="18" charset="0"/>
                <a:cs typeface="Times New Roman" panose="02020603050405020304" pitchFamily="18" charset="0"/>
              </a:rPr>
              <a:t>C</a:t>
            </a:r>
            <a:r>
              <a:rPr lang="vi-VN" sz="2000" dirty="0">
                <a:latin typeface="Times New Roman" panose="02020603050405020304" pitchFamily="18" charset="0"/>
                <a:ea typeface="Cambria" panose="02040503050406030204" pitchFamily="18" charset="0"/>
                <a:cs typeface="Times New Roman" panose="02020603050405020304" pitchFamily="18" charset="0"/>
              </a:rPr>
              <a:t>ác tài nguyên được khai thác: than, thủy năng, tài nguyên đất phục vụ sản xuất lúa, khai thác năng lượng gió, mặt trời…</a:t>
            </a:r>
          </a:p>
        </p:txBody>
      </p:sp>
      <p:sp>
        <p:nvSpPr>
          <p:cNvPr id="45" name="TextBox 44">
            <a:extLst>
              <a:ext uri="{FF2B5EF4-FFF2-40B4-BE49-F238E27FC236}">
                <a16:creationId xmlns:a16="http://schemas.microsoft.com/office/drawing/2014/main" id="{D58C81B2-CF72-46A6-B567-BF51FCEE45FC}"/>
              </a:ext>
            </a:extLst>
          </p:cNvPr>
          <p:cNvSpPr txBox="1"/>
          <p:nvPr/>
        </p:nvSpPr>
        <p:spPr>
          <a:xfrm>
            <a:off x="5553323" y="2844612"/>
            <a:ext cx="6102926" cy="707886"/>
          </a:xfrm>
          <a:prstGeom prst="rect">
            <a:avLst/>
          </a:prstGeom>
          <a:noFill/>
        </p:spPr>
        <p:txBody>
          <a:bodyPr wrap="square">
            <a:spAutoFit/>
          </a:bodyPr>
          <a:lstStyle/>
          <a:p>
            <a:pPr algn="just"/>
            <a:r>
              <a:rPr lang="vi-VN" sz="2000" dirty="0">
                <a:latin typeface="Times New Roman" panose="02020603050405020304" pitchFamily="18" charset="0"/>
                <a:ea typeface="Cambria" panose="02040503050406030204" pitchFamily="18" charset="0"/>
                <a:cs typeface="Times New Roman" panose="02020603050405020304" pitchFamily="18" charset="0"/>
              </a:rPr>
              <a:t>- Số lượng các loại tài nguyên thiên nhiên thay đổi và mở rộng cùng với sự phát triển của xã hội loài người.</a:t>
            </a:r>
          </a:p>
        </p:txBody>
      </p:sp>
    </p:spTree>
    <p:extLst>
      <p:ext uri="{BB962C8B-B14F-4D97-AF65-F5344CB8AC3E}">
        <p14:creationId xmlns:p14="http://schemas.microsoft.com/office/powerpoint/2010/main" val="19449297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5" grpId="0"/>
      <p:bldP spid="43" grpId="0"/>
      <p:bldP spid="45"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1235</TotalTime>
  <Words>559</Words>
  <Application>Microsoft Office PowerPoint</Application>
  <PresentationFormat>Widescreen</PresentationFormat>
  <Paragraphs>40</Paragraphs>
  <Slides>12</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#9Slide03 HelvetIns</vt:lpstr>
      <vt:lpstr>Arial</vt:lpstr>
      <vt:lpstr>Bahnschrift SemiBold SemiConden</vt:lpstr>
      <vt:lpstr>Calibri</vt:lpstr>
      <vt:lpstr>Cambria</vt:lpstr>
      <vt:lpstr>Tahoma</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THỜI TIẾT, KHÍ HẬU</dc:title>
  <dc:creator>ASUSS</dc:creator>
  <cp:lastModifiedBy>BAO THY</cp:lastModifiedBy>
  <cp:revision>120</cp:revision>
  <dcterms:created xsi:type="dcterms:W3CDTF">2016-02-15T14:28:12Z</dcterms:created>
  <dcterms:modified xsi:type="dcterms:W3CDTF">2021-08-22T14:05:57Z</dcterms:modified>
</cp:coreProperties>
</file>